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charts/chart10.xml" ContentType="application/vnd.openxmlformats-officedocument.drawingml.chart+xml"/>
  <Override PartName="/ppt/theme/themeOverride10.xml" ContentType="application/vnd.openxmlformats-officedocument.themeOverride+xml"/>
  <Override PartName="/ppt/charts/chart11.xml" ContentType="application/vnd.openxmlformats-officedocument.drawingml.chart+xml"/>
  <Override PartName="/ppt/theme/themeOverride11.xml" ContentType="application/vnd.openxmlformats-officedocument.themeOverride+xml"/>
  <Override PartName="/ppt/charts/chart12.xml" ContentType="application/vnd.openxmlformats-officedocument.drawingml.chart+xml"/>
  <Override PartName="/ppt/theme/themeOverride12.xml" ContentType="application/vnd.openxmlformats-officedocument.themeOverride+xml"/>
  <Override PartName="/ppt/charts/chart13.xml" ContentType="application/vnd.openxmlformats-officedocument.drawingml.chart+xml"/>
  <Override PartName="/ppt/theme/themeOverride13.xml" ContentType="application/vnd.openxmlformats-officedocument.themeOverride+xml"/>
  <Override PartName="/ppt/charts/chart14.xml" ContentType="application/vnd.openxmlformats-officedocument.drawingml.chart+xml"/>
  <Override PartName="/ppt/theme/themeOverride14.xml" ContentType="application/vnd.openxmlformats-officedocument.themeOverride+xml"/>
  <Override PartName="/ppt/charts/chart15.xml" ContentType="application/vnd.openxmlformats-officedocument.drawingml.chart+xml"/>
  <Override PartName="/ppt/theme/themeOverride15.xml" ContentType="application/vnd.openxmlformats-officedocument.themeOverride+xml"/>
  <Override PartName="/ppt/charts/chart16.xml" ContentType="application/vnd.openxmlformats-officedocument.drawingml.chart+xml"/>
  <Override PartName="/ppt/theme/themeOverride16.xml" ContentType="application/vnd.openxmlformats-officedocument.themeOverride+xml"/>
  <Override PartName="/ppt/charts/chart17.xml" ContentType="application/vnd.openxmlformats-officedocument.drawingml.chart+xml"/>
  <Override PartName="/ppt/theme/themeOverride17.xml" ContentType="application/vnd.openxmlformats-officedocument.themeOverride+xml"/>
  <Override PartName="/ppt/charts/chart18.xml" ContentType="application/vnd.openxmlformats-officedocument.drawingml.chart+xml"/>
  <Override PartName="/ppt/theme/themeOverride18.xml" ContentType="application/vnd.openxmlformats-officedocument.themeOverr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31" r:id="rId1"/>
  </p:sldMasterIdLst>
  <p:notesMasterIdLst>
    <p:notesMasterId r:id="rId50"/>
  </p:notesMasterIdLst>
  <p:handoutMasterIdLst>
    <p:handoutMasterId r:id="rId51"/>
  </p:handoutMasterIdLst>
  <p:sldIdLst>
    <p:sldId id="256" r:id="rId2"/>
    <p:sldId id="257" r:id="rId3"/>
    <p:sldId id="259" r:id="rId4"/>
    <p:sldId id="268" r:id="rId5"/>
    <p:sldId id="269" r:id="rId6"/>
    <p:sldId id="267" r:id="rId7"/>
    <p:sldId id="260" r:id="rId8"/>
    <p:sldId id="270" r:id="rId9"/>
    <p:sldId id="271" r:id="rId10"/>
    <p:sldId id="312" r:id="rId11"/>
    <p:sldId id="313" r:id="rId12"/>
    <p:sldId id="314" r:id="rId13"/>
    <p:sldId id="315" r:id="rId14"/>
    <p:sldId id="261" r:id="rId15"/>
    <p:sldId id="266" r:id="rId16"/>
    <p:sldId id="273" r:id="rId17"/>
    <p:sldId id="278" r:id="rId18"/>
    <p:sldId id="275" r:id="rId19"/>
    <p:sldId id="274" r:id="rId20"/>
    <p:sldId id="279" r:id="rId21"/>
    <p:sldId id="280" r:id="rId22"/>
    <p:sldId id="281" r:id="rId23"/>
    <p:sldId id="287" r:id="rId24"/>
    <p:sldId id="288" r:id="rId25"/>
    <p:sldId id="289" r:id="rId26"/>
    <p:sldId id="293" r:id="rId27"/>
    <p:sldId id="290" r:id="rId28"/>
    <p:sldId id="291" r:id="rId29"/>
    <p:sldId id="292" r:id="rId30"/>
    <p:sldId id="294" r:id="rId31"/>
    <p:sldId id="295" r:id="rId32"/>
    <p:sldId id="296" r:id="rId33"/>
    <p:sldId id="262" r:id="rId34"/>
    <p:sldId id="310" r:id="rId35"/>
    <p:sldId id="304" r:id="rId36"/>
    <p:sldId id="305" r:id="rId37"/>
    <p:sldId id="306" r:id="rId38"/>
    <p:sldId id="307" r:id="rId39"/>
    <p:sldId id="308" r:id="rId40"/>
    <p:sldId id="309" r:id="rId41"/>
    <p:sldId id="297" r:id="rId42"/>
    <p:sldId id="302" r:id="rId43"/>
    <p:sldId id="303" r:id="rId44"/>
    <p:sldId id="263" r:id="rId45"/>
    <p:sldId id="299" r:id="rId46"/>
    <p:sldId id="300" r:id="rId47"/>
    <p:sldId id="258" r:id="rId48"/>
    <p:sldId id="264"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CF8B955-894A-4C40-8D34-87144E7C00B0}">
          <p14:sldIdLst>
            <p14:sldId id="256"/>
            <p14:sldId id="257"/>
          </p14:sldIdLst>
        </p14:section>
        <p14:section name="Motivation" id="{4A57339E-D833-4968-9ADF-D1AD6B1161DC}">
          <p14:sldIdLst>
            <p14:sldId id="259"/>
            <p14:sldId id="268"/>
            <p14:sldId id="269"/>
            <p14:sldId id="267"/>
          </p14:sldIdLst>
        </p14:section>
        <p14:section name="System Model" id="{0016D989-A777-490E-85FF-1A593676DF1B}">
          <p14:sldIdLst>
            <p14:sldId id="260"/>
            <p14:sldId id="270"/>
            <p14:sldId id="271"/>
            <p14:sldId id="312"/>
            <p14:sldId id="313"/>
            <p14:sldId id="314"/>
            <p14:sldId id="315"/>
          </p14:sldIdLst>
        </p14:section>
        <p14:section name="Analytical Model" id="{710D54E0-0A31-4FED-9C3C-8DAAE3577DC7}">
          <p14:sldIdLst>
            <p14:sldId id="261"/>
            <p14:sldId id="266"/>
            <p14:sldId id="273"/>
            <p14:sldId id="278"/>
            <p14:sldId id="275"/>
            <p14:sldId id="274"/>
            <p14:sldId id="279"/>
            <p14:sldId id="280"/>
            <p14:sldId id="281"/>
            <p14:sldId id="287"/>
            <p14:sldId id="288"/>
            <p14:sldId id="289"/>
            <p14:sldId id="293"/>
            <p14:sldId id="290"/>
            <p14:sldId id="291"/>
            <p14:sldId id="292"/>
            <p14:sldId id="294"/>
            <p14:sldId id="295"/>
            <p14:sldId id="296"/>
          </p14:sldIdLst>
        </p14:section>
        <p14:section name="Numerical Result" id="{E1C7940B-D6B0-451E-A48F-227E1BFB43C3}">
          <p14:sldIdLst>
            <p14:sldId id="262"/>
            <p14:sldId id="310"/>
            <p14:sldId id="304"/>
            <p14:sldId id="305"/>
            <p14:sldId id="306"/>
            <p14:sldId id="307"/>
            <p14:sldId id="308"/>
            <p14:sldId id="309"/>
            <p14:sldId id="297"/>
            <p14:sldId id="302"/>
            <p14:sldId id="303"/>
          </p14:sldIdLst>
        </p14:section>
        <p14:section name="Conclusions and Future Works" id="{3BD8F97E-5A74-4E44-A573-CDE4BE7B251F}">
          <p14:sldIdLst>
            <p14:sldId id="263"/>
            <p14:sldId id="299"/>
            <p14:sldId id="300"/>
            <p14:sldId id="258"/>
            <p14:sldId id="26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998" autoAdjust="0"/>
  </p:normalViewPr>
  <p:slideViewPr>
    <p:cSldViewPr snapToGrid="0">
      <p:cViewPr varScale="1">
        <p:scale>
          <a:sx n="102" d="100"/>
          <a:sy n="102" d="100"/>
        </p:scale>
        <p:origin x="954" y="102"/>
      </p:cViewPr>
      <p:guideLst/>
    </p:cSldViewPr>
  </p:slideViewPr>
  <p:notesTextViewPr>
    <p:cViewPr>
      <p:scale>
        <a:sx n="3" d="2"/>
        <a:sy n="3" d="2"/>
      </p:scale>
      <p:origin x="0" y="0"/>
    </p:cViewPr>
  </p:notesTextViewPr>
  <p:notesViewPr>
    <p:cSldViewPr snapToGrid="0">
      <p:cViewPr varScale="1">
        <p:scale>
          <a:sx n="86" d="100"/>
          <a:sy n="86" d="100"/>
        </p:scale>
        <p:origin x="386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10.xml"/></Relationships>
</file>

<file path=ppt/charts/_rels/chart11.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11.xml"/></Relationships>
</file>

<file path=ppt/charts/_rels/chart12.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12.xml"/></Relationships>
</file>

<file path=ppt/charts/_rels/chart13.xml.rels><?xml version="1.0" encoding="UTF-8" standalone="yes"?>
<Relationships xmlns="http://schemas.openxmlformats.org/package/2006/relationships"><Relationship Id="rId2" Type="http://schemas.openxmlformats.org/officeDocument/2006/relationships/oleObject" Target="../embeddings/oleObject7.bin"/><Relationship Id="rId1" Type="http://schemas.openxmlformats.org/officeDocument/2006/relationships/themeOverride" Target="../theme/themeOverride13.xml"/></Relationships>
</file>

<file path=ppt/charts/_rels/chart14.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14.xml"/></Relationships>
</file>

<file path=ppt/charts/_rels/chart15.xml.rels><?xml version="1.0" encoding="UTF-8" standalone="yes"?>
<Relationships xmlns="http://schemas.openxmlformats.org/package/2006/relationships"><Relationship Id="rId2" Type="http://schemas.openxmlformats.org/officeDocument/2006/relationships/oleObject" Target="../embeddings/oleObject8.bin"/><Relationship Id="rId1" Type="http://schemas.openxmlformats.org/officeDocument/2006/relationships/themeOverride" Target="../theme/themeOverride15.xml"/></Relationships>
</file>

<file path=ppt/charts/_rels/chart16.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16.xml"/></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17.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18.xml"/></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2.bin"/><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embeddings/oleObject3.bin"/><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oleObject" Target="../embeddings/oleObject4.bin"/><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oleObject" Target="../embeddings/oleObject5.bin"/><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oleObject" Target="../embeddings/oleObject6.bin"/><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b'!$K$2:$K$6</c:f>
              <c:numCache>
                <c:formatCode>General</c:formatCode>
                <c:ptCount val="5"/>
                <c:pt idx="0">
                  <c:v>0.50571500000000003</c:v>
                </c:pt>
                <c:pt idx="1">
                  <c:v>0.33066600000000002</c:v>
                </c:pt>
                <c:pt idx="2">
                  <c:v>0.25290400000000002</c:v>
                </c:pt>
                <c:pt idx="3">
                  <c:v>0.21513199999999999</c:v>
                </c:pt>
                <c:pt idx="4">
                  <c:v>0.19468099999999999</c:v>
                </c:pt>
              </c:numCache>
            </c:numRef>
          </c:val>
          <c:smooth val="0"/>
          <c:extLst>
            <c:ext xmlns:c16="http://schemas.microsoft.com/office/drawing/2014/chart" uri="{C3380CC4-5D6E-409C-BE32-E72D297353CC}">
              <c16:uniqueId val="{00000000-DF8A-411F-88CD-B1BC285E0712}"/>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b'!$K$9:$K$13</c:f>
              <c:numCache>
                <c:formatCode>General</c:formatCode>
                <c:ptCount val="5"/>
                <c:pt idx="0">
                  <c:v>0.50585800000000003</c:v>
                </c:pt>
                <c:pt idx="1">
                  <c:v>0.33060299999999998</c:v>
                </c:pt>
                <c:pt idx="2">
                  <c:v>0.25284000000000001</c:v>
                </c:pt>
                <c:pt idx="3">
                  <c:v>0.215143</c:v>
                </c:pt>
                <c:pt idx="4">
                  <c:v>0.194628</c:v>
                </c:pt>
              </c:numCache>
            </c:numRef>
          </c:val>
          <c:smooth val="0"/>
          <c:extLst>
            <c:ext xmlns:c16="http://schemas.microsoft.com/office/drawing/2014/chart" uri="{C3380CC4-5D6E-409C-BE32-E72D297353CC}">
              <c16:uniqueId val="{00000001-DF8A-411F-88CD-B1BC285E0712}"/>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b'!$AB$2:$AB$6</c:f>
              <c:numCache>
                <c:formatCode>General</c:formatCode>
                <c:ptCount val="5"/>
                <c:pt idx="0">
                  <c:v>0.94538599999999995</c:v>
                </c:pt>
                <c:pt idx="1">
                  <c:v>0.52318299999999995</c:v>
                </c:pt>
                <c:pt idx="2">
                  <c:v>0.34775</c:v>
                </c:pt>
                <c:pt idx="3">
                  <c:v>0.27197199999999999</c:v>
                </c:pt>
                <c:pt idx="4">
                  <c:v>0.233705</c:v>
                </c:pt>
              </c:numCache>
            </c:numRef>
          </c:val>
          <c:smooth val="0"/>
          <c:extLst>
            <c:ext xmlns:c16="http://schemas.microsoft.com/office/drawing/2014/chart" uri="{C3380CC4-5D6E-409C-BE32-E72D297353CC}">
              <c16:uniqueId val="{00000002-DF8A-411F-88CD-B1BC285E0712}"/>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b'!$AB$9:$AB$13</c:f>
              <c:numCache>
                <c:formatCode>General</c:formatCode>
                <c:ptCount val="5"/>
                <c:pt idx="0">
                  <c:v>0.94539899999999999</c:v>
                </c:pt>
                <c:pt idx="1">
                  <c:v>0.52322999999999997</c:v>
                </c:pt>
                <c:pt idx="2">
                  <c:v>0.34788599999999997</c:v>
                </c:pt>
                <c:pt idx="3">
                  <c:v>0.27189099999999999</c:v>
                </c:pt>
                <c:pt idx="4">
                  <c:v>0.23369500000000001</c:v>
                </c:pt>
              </c:numCache>
            </c:numRef>
          </c:val>
          <c:smooth val="0"/>
          <c:extLst>
            <c:ext xmlns:c16="http://schemas.microsoft.com/office/drawing/2014/chart" uri="{C3380CC4-5D6E-409C-BE32-E72D297353CC}">
              <c16:uniqueId val="{00000003-DF8A-411F-88CD-B1BC285E0712}"/>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729A-4022-A807-BC10F649CEF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729A-4022-A807-BC10F649CEF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729A-4022-A807-BC10F649CEF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729A-4022-A807-BC10F649CEF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729A-4022-A807-BC10F649CEF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729A-4022-A807-BC10F649CEF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729A-4022-A807-BC10F649CEF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729A-4022-A807-BC10F649CEF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b'!$S$2:$S$6</c:f>
              <c:numCache>
                <c:formatCode>General</c:formatCode>
                <c:ptCount val="5"/>
                <c:pt idx="0">
                  <c:v>9.8923899999999995E-2</c:v>
                </c:pt>
                <c:pt idx="1">
                  <c:v>7.0057099999999997E-2</c:v>
                </c:pt>
                <c:pt idx="2">
                  <c:v>5.9650300000000003E-2</c:v>
                </c:pt>
                <c:pt idx="3">
                  <c:v>5.8813799999999999E-2</c:v>
                </c:pt>
                <c:pt idx="4">
                  <c:v>6.3465599999999997E-2</c:v>
                </c:pt>
              </c:numCache>
            </c:numRef>
          </c:val>
          <c:smooth val="0"/>
          <c:extLst>
            <c:ext xmlns:c16="http://schemas.microsoft.com/office/drawing/2014/chart" uri="{C3380CC4-5D6E-409C-BE32-E72D297353CC}">
              <c16:uniqueId val="{00000000-F697-4258-8748-4EE00333190B}"/>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b'!$S$9:$S$13</c:f>
              <c:numCache>
                <c:formatCode>General</c:formatCode>
                <c:ptCount val="5"/>
                <c:pt idx="0">
                  <c:v>9.8994899999999997E-2</c:v>
                </c:pt>
                <c:pt idx="1">
                  <c:v>6.9908799999999993E-2</c:v>
                </c:pt>
                <c:pt idx="2">
                  <c:v>5.9665000000000003E-2</c:v>
                </c:pt>
                <c:pt idx="3">
                  <c:v>5.8774100000000003E-2</c:v>
                </c:pt>
                <c:pt idx="4">
                  <c:v>6.3476500000000005E-2</c:v>
                </c:pt>
              </c:numCache>
            </c:numRef>
          </c:val>
          <c:smooth val="0"/>
          <c:extLst>
            <c:ext xmlns:c16="http://schemas.microsoft.com/office/drawing/2014/chart" uri="{C3380CC4-5D6E-409C-BE32-E72D297353CC}">
              <c16:uniqueId val="{00000001-F697-4258-8748-4EE00333190B}"/>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b'!$AC$2:$AC$6</c:f>
              <c:numCache>
                <c:formatCode>General</c:formatCode>
                <c:ptCount val="5"/>
                <c:pt idx="0">
                  <c:v>6.1011200000000002E-2</c:v>
                </c:pt>
                <c:pt idx="1">
                  <c:v>3.9619799999999997E-2</c:v>
                </c:pt>
                <c:pt idx="2">
                  <c:v>3.2148099999999999E-2</c:v>
                </c:pt>
                <c:pt idx="3">
                  <c:v>3.0831799999999999E-2</c:v>
                </c:pt>
                <c:pt idx="4">
                  <c:v>3.2712600000000001E-2</c:v>
                </c:pt>
              </c:numCache>
            </c:numRef>
          </c:val>
          <c:smooth val="0"/>
          <c:extLst>
            <c:ext xmlns:c16="http://schemas.microsoft.com/office/drawing/2014/chart" uri="{C3380CC4-5D6E-409C-BE32-E72D297353CC}">
              <c16:uniqueId val="{00000002-F697-4258-8748-4EE00333190B}"/>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b'!$AC$9:$AC$13</c:f>
              <c:numCache>
                <c:formatCode>General</c:formatCode>
                <c:ptCount val="5"/>
                <c:pt idx="0">
                  <c:v>6.1025299999999998E-2</c:v>
                </c:pt>
                <c:pt idx="1">
                  <c:v>3.9603399999999997E-2</c:v>
                </c:pt>
                <c:pt idx="2">
                  <c:v>3.21677E-2</c:v>
                </c:pt>
                <c:pt idx="3">
                  <c:v>3.0802900000000001E-2</c:v>
                </c:pt>
                <c:pt idx="4">
                  <c:v>3.2713100000000002E-2</c:v>
                </c:pt>
              </c:numCache>
            </c:numRef>
          </c:val>
          <c:smooth val="0"/>
          <c:extLst>
            <c:ext xmlns:c16="http://schemas.microsoft.com/office/drawing/2014/chart" uri="{C3380CC4-5D6E-409C-BE32-E72D297353CC}">
              <c16:uniqueId val="{00000003-F697-4258-8748-4EE00333190B}"/>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b'!$AM$2:$AM$6</c:f>
              <c:numCache>
                <c:formatCode>General</c:formatCode>
                <c:ptCount val="5"/>
                <c:pt idx="0">
                  <c:v>0.11155900000000001</c:v>
                </c:pt>
                <c:pt idx="1">
                  <c:v>8.0205299999999993E-2</c:v>
                </c:pt>
                <c:pt idx="2">
                  <c:v>6.8819099999999994E-2</c:v>
                </c:pt>
                <c:pt idx="3">
                  <c:v>6.8144999999999997E-2</c:v>
                </c:pt>
                <c:pt idx="4">
                  <c:v>7.3721200000000001E-2</c:v>
                </c:pt>
              </c:numCache>
            </c:numRef>
          </c:val>
          <c:smooth val="0"/>
          <c:extLst>
            <c:ext xmlns:c16="http://schemas.microsoft.com/office/drawing/2014/chart" uri="{C3380CC4-5D6E-409C-BE32-E72D297353CC}">
              <c16:uniqueId val="{00000004-F697-4258-8748-4EE00333190B}"/>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b'!$AM$9:$AM$13</c:f>
              <c:numCache>
                <c:formatCode>General</c:formatCode>
                <c:ptCount val="5"/>
                <c:pt idx="0">
                  <c:v>0.111651</c:v>
                </c:pt>
                <c:pt idx="1">
                  <c:v>8.0010700000000004E-2</c:v>
                </c:pt>
                <c:pt idx="2">
                  <c:v>6.8830799999999998E-2</c:v>
                </c:pt>
                <c:pt idx="3">
                  <c:v>6.80978E-2</c:v>
                </c:pt>
                <c:pt idx="4">
                  <c:v>7.3731000000000005E-2</c:v>
                </c:pt>
              </c:numCache>
            </c:numRef>
          </c:val>
          <c:smooth val="0"/>
          <c:extLst>
            <c:ext xmlns:c16="http://schemas.microsoft.com/office/drawing/2014/chart" uri="{C3380CC4-5D6E-409C-BE32-E72D297353CC}">
              <c16:uniqueId val="{00000005-F697-4258-8748-4EE00333190B}"/>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b'!$AT$23:$AT$27</c:f>
              <c:numCache>
                <c:formatCode>General</c:formatCode>
                <c:ptCount val="5"/>
                <c:pt idx="0">
                  <c:v>0.38301000000000002</c:v>
                </c:pt>
                <c:pt idx="1">
                  <c:v>0.26254</c:v>
                </c:pt>
                <c:pt idx="2">
                  <c:v>0.195275</c:v>
                </c:pt>
                <c:pt idx="3">
                  <c:v>0.163546</c:v>
                </c:pt>
                <c:pt idx="4">
                  <c:v>0.15144199999999999</c:v>
                </c:pt>
              </c:numCache>
            </c:numRef>
          </c:val>
          <c:smooth val="0"/>
          <c:extLst>
            <c:ext xmlns:c16="http://schemas.microsoft.com/office/drawing/2014/chart" uri="{C3380CC4-5D6E-409C-BE32-E72D297353CC}">
              <c16:uniqueId val="{00000006-F697-4258-8748-4EE00333190B}"/>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b'!$AT$30:$AT$34</c:f>
              <c:numCache>
                <c:formatCode>General</c:formatCode>
                <c:ptCount val="5"/>
                <c:pt idx="0">
                  <c:v>0.383129</c:v>
                </c:pt>
                <c:pt idx="1">
                  <c:v>0.26286100000000001</c:v>
                </c:pt>
                <c:pt idx="2">
                  <c:v>0.19512399999999999</c:v>
                </c:pt>
                <c:pt idx="3">
                  <c:v>0.16347800000000001</c:v>
                </c:pt>
                <c:pt idx="4">
                  <c:v>0.151564</c:v>
                </c:pt>
              </c:numCache>
            </c:numRef>
          </c:val>
          <c:smooth val="0"/>
          <c:extLst>
            <c:ext xmlns:c16="http://schemas.microsoft.com/office/drawing/2014/chart" uri="{C3380CC4-5D6E-409C-BE32-E72D297353CC}">
              <c16:uniqueId val="{00000007-F697-4258-8748-4EE00333190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b'!$T$2:$T$6</c:f>
              <c:numCache>
                <c:formatCode>General</c:formatCode>
                <c:ptCount val="5"/>
                <c:pt idx="0">
                  <c:v>0.33912300000000001</c:v>
                </c:pt>
                <c:pt idx="1">
                  <c:v>0.26235599999999998</c:v>
                </c:pt>
                <c:pt idx="2">
                  <c:v>0.21920999999999999</c:v>
                </c:pt>
                <c:pt idx="3">
                  <c:v>0.194275</c:v>
                </c:pt>
                <c:pt idx="4">
                  <c:v>0.178789</c:v>
                </c:pt>
              </c:numCache>
            </c:numRef>
          </c:val>
          <c:smooth val="0"/>
          <c:extLst>
            <c:ext xmlns:c16="http://schemas.microsoft.com/office/drawing/2014/chart" uri="{C3380CC4-5D6E-409C-BE32-E72D297353CC}">
              <c16:uniqueId val="{00000000-2F1A-4272-B798-EC8A8EDF6D09}"/>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b'!$T$9:$T$13</c:f>
              <c:numCache>
                <c:formatCode>General</c:formatCode>
                <c:ptCount val="5"/>
                <c:pt idx="0">
                  <c:v>0.339198</c:v>
                </c:pt>
                <c:pt idx="1">
                  <c:v>0.26233899999999999</c:v>
                </c:pt>
                <c:pt idx="2">
                  <c:v>0.219217</c:v>
                </c:pt>
                <c:pt idx="3">
                  <c:v>0.194303</c:v>
                </c:pt>
                <c:pt idx="4">
                  <c:v>0.178705</c:v>
                </c:pt>
              </c:numCache>
            </c:numRef>
          </c:val>
          <c:smooth val="0"/>
          <c:extLst>
            <c:ext xmlns:c16="http://schemas.microsoft.com/office/drawing/2014/chart" uri="{C3380CC4-5D6E-409C-BE32-E72D297353CC}">
              <c16:uniqueId val="{00000001-2F1A-4272-B798-EC8A8EDF6D09}"/>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b'!$AD$2:$AD$6</c:f>
              <c:numCache>
                <c:formatCode>General</c:formatCode>
                <c:ptCount val="5"/>
                <c:pt idx="0">
                  <c:v>0.15490000000000001</c:v>
                </c:pt>
                <c:pt idx="1">
                  <c:v>0.15077299999999999</c:v>
                </c:pt>
                <c:pt idx="2">
                  <c:v>0.148948</c:v>
                </c:pt>
                <c:pt idx="3">
                  <c:v>0.14808199999999999</c:v>
                </c:pt>
                <c:pt idx="4">
                  <c:v>0.147512</c:v>
                </c:pt>
              </c:numCache>
            </c:numRef>
          </c:val>
          <c:smooth val="0"/>
          <c:extLst>
            <c:ext xmlns:c16="http://schemas.microsoft.com/office/drawing/2014/chart" uri="{C3380CC4-5D6E-409C-BE32-E72D297353CC}">
              <c16:uniqueId val="{00000002-2F1A-4272-B798-EC8A8EDF6D09}"/>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b'!$AD$9:$AD$13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2F1A-4272-B798-EC8A8EDF6D09}"/>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b'!$AN$2:$AN$6</c:f>
              <c:numCache>
                <c:formatCode>General</c:formatCode>
                <c:ptCount val="5"/>
                <c:pt idx="0">
                  <c:v>0.40400999999999998</c:v>
                </c:pt>
                <c:pt idx="1">
                  <c:v>0.30120000000000002</c:v>
                </c:pt>
                <c:pt idx="2">
                  <c:v>0.24355599999999999</c:v>
                </c:pt>
                <c:pt idx="3">
                  <c:v>0.21029600000000001</c:v>
                </c:pt>
                <c:pt idx="4">
                  <c:v>0.18968099999999999</c:v>
                </c:pt>
              </c:numCache>
            </c:numRef>
          </c:val>
          <c:smooth val="0"/>
          <c:extLst>
            <c:ext xmlns:c16="http://schemas.microsoft.com/office/drawing/2014/chart" uri="{C3380CC4-5D6E-409C-BE32-E72D297353CC}">
              <c16:uniqueId val="{00000004-2F1A-4272-B798-EC8A8EDF6D09}"/>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b'!$AN$9:$AN$13</c:f>
              <c:numCache>
                <c:formatCode>General</c:formatCode>
                <c:ptCount val="5"/>
                <c:pt idx="0">
                  <c:v>0.40415400000000001</c:v>
                </c:pt>
                <c:pt idx="1">
                  <c:v>0.30116599999999999</c:v>
                </c:pt>
                <c:pt idx="2">
                  <c:v>0.24354000000000001</c:v>
                </c:pt>
                <c:pt idx="3">
                  <c:v>0.21029999999999999</c:v>
                </c:pt>
                <c:pt idx="4">
                  <c:v>0.18953999999999999</c:v>
                </c:pt>
              </c:numCache>
            </c:numRef>
          </c:val>
          <c:smooth val="0"/>
          <c:extLst>
            <c:ext xmlns:c16="http://schemas.microsoft.com/office/drawing/2014/chart" uri="{C3380CC4-5D6E-409C-BE32-E72D297353CC}">
              <c16:uniqueId val="{00000005-2F1A-4272-B798-EC8A8EDF6D09}"/>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b'!$AU$23:$AU$27</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6-2F1A-4272-B798-EC8A8EDF6D09}"/>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b'!$AU$30:$AU$34</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7-2F1A-4272-B798-EC8A8EDF6D09}"/>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6FFE-47B8-8FB4-0E0AFEF4C92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6FFE-47B8-8FB4-0E0AFEF4C92B}"/>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6FFE-47B8-8FB4-0E0AFEF4C92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6FFE-47B8-8FB4-0E0AFEF4C92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85CD-4F1F-91A1-8582E7FEBE05}"/>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85CD-4F1F-91A1-8582E7FEBE05}"/>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85CD-4F1F-91A1-8582E7FEBE05}"/>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85CD-4F1F-91A1-8582E7FEBE05}"/>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85CD-4F1F-91A1-8582E7FEBE05}"/>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85CD-4F1F-91A1-8582E7FEBE05}"/>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85CD-4F1F-91A1-8582E7FEBE05}"/>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85CD-4F1F-91A1-8582E7FEBE05}"/>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5DF3-4DFC-BB60-278707EBB697}"/>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5DF3-4DFC-BB60-278707EBB697}"/>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5DF3-4DFC-BB60-278707EBB697}"/>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5DF3-4DFC-BB60-278707EBB697}"/>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'[2]1. b'!$A$2:$A$6</c:f>
              <c:numCache>
                <c:formatCode>General</c:formatCode>
                <c:ptCount val="5"/>
                <c:pt idx="0">
                  <c:v>3</c:v>
                </c:pt>
                <c:pt idx="1">
                  <c:v>4</c:v>
                </c:pt>
                <c:pt idx="2">
                  <c:v>5</c:v>
                </c:pt>
                <c:pt idx="3">
                  <c:v>6</c:v>
                </c:pt>
                <c:pt idx="4">
                  <c:v>7</c:v>
                </c:pt>
              </c:numCache>
            </c:numRef>
          </c:cat>
          <c:val>
            <c:numRef>
              <c:f>'1. b'!$R$2:$R$6</c:f>
              <c:numCache>
                <c:formatCode>General</c:formatCode>
                <c:ptCount val="5"/>
                <c:pt idx="0">
                  <c:v>11.9087</c:v>
                </c:pt>
                <c:pt idx="1">
                  <c:v>13.7216</c:v>
                </c:pt>
                <c:pt idx="2">
                  <c:v>14.685600000000001</c:v>
                </c:pt>
                <c:pt idx="3">
                  <c:v>15.1668</c:v>
                </c:pt>
                <c:pt idx="4">
                  <c:v>15.3809</c:v>
                </c:pt>
              </c:numCache>
            </c:numRef>
          </c:val>
          <c:smooth val="0"/>
          <c:extLst>
            <c:ext xmlns:c16="http://schemas.microsoft.com/office/drawing/2014/chart" uri="{C3380CC4-5D6E-409C-BE32-E72D297353CC}">
              <c16:uniqueId val="{00000000-CAE5-4AAC-A391-83EF20F79BD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'[2]1. b'!$A$2:$A$6</c:f>
              <c:numCache>
                <c:formatCode>General</c:formatCode>
                <c:ptCount val="5"/>
                <c:pt idx="0">
                  <c:v>3</c:v>
                </c:pt>
                <c:pt idx="1">
                  <c:v>4</c:v>
                </c:pt>
                <c:pt idx="2">
                  <c:v>5</c:v>
                </c:pt>
                <c:pt idx="3">
                  <c:v>6</c:v>
                </c:pt>
                <c:pt idx="4">
                  <c:v>7</c:v>
                </c:pt>
              </c:numCache>
            </c:numRef>
          </c:cat>
          <c:val>
            <c:numRef>
              <c:f>'1. b'!$R$9:$R$13</c:f>
              <c:numCache>
                <c:formatCode>General</c:formatCode>
                <c:ptCount val="5"/>
                <c:pt idx="0">
                  <c:v>11.9077</c:v>
                </c:pt>
                <c:pt idx="1">
                  <c:v>13.7219</c:v>
                </c:pt>
                <c:pt idx="2">
                  <c:v>14.683999999999999</c:v>
                </c:pt>
                <c:pt idx="3">
                  <c:v>15.1669</c:v>
                </c:pt>
                <c:pt idx="4">
                  <c:v>15.3832</c:v>
                </c:pt>
              </c:numCache>
            </c:numRef>
          </c:val>
          <c:smooth val="0"/>
          <c:extLst>
            <c:ext xmlns:c16="http://schemas.microsoft.com/office/drawing/2014/chart" uri="{C3380CC4-5D6E-409C-BE32-E72D297353CC}">
              <c16:uniqueId val="{00000001-CAE5-4AAC-A391-83EF20F79BD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b'!$AB$2:$AB$6</c:f>
              <c:numCache>
                <c:formatCode>General</c:formatCode>
                <c:ptCount val="5"/>
                <c:pt idx="0">
                  <c:v>3.9666100000000002</c:v>
                </c:pt>
                <c:pt idx="1">
                  <c:v>4.0792900000000003</c:v>
                </c:pt>
                <c:pt idx="2">
                  <c:v>4.1192900000000003</c:v>
                </c:pt>
                <c:pt idx="3">
                  <c:v>4.1295799999999998</c:v>
                </c:pt>
                <c:pt idx="4">
                  <c:v>4.1241300000000001</c:v>
                </c:pt>
              </c:numCache>
            </c:numRef>
          </c:val>
          <c:smooth val="0"/>
          <c:extLst>
            <c:ext xmlns:c16="http://schemas.microsoft.com/office/drawing/2014/chart" uri="{C3380CC4-5D6E-409C-BE32-E72D297353CC}">
              <c16:uniqueId val="{00000002-CAE5-4AAC-A391-83EF20F79BD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b'!$AB$9:$AB$13</c:f>
              <c:numCache>
                <c:formatCode>General</c:formatCode>
                <c:ptCount val="5"/>
                <c:pt idx="0">
                  <c:v>3.96794</c:v>
                </c:pt>
                <c:pt idx="1">
                  <c:v>4.07803</c:v>
                </c:pt>
                <c:pt idx="2">
                  <c:v>4.1180599999999998</c:v>
                </c:pt>
                <c:pt idx="3">
                  <c:v>4.1280200000000002</c:v>
                </c:pt>
                <c:pt idx="4">
                  <c:v>4.1226799999999999</c:v>
                </c:pt>
              </c:numCache>
            </c:numRef>
          </c:val>
          <c:smooth val="0"/>
          <c:extLst>
            <c:ext xmlns:c16="http://schemas.microsoft.com/office/drawing/2014/chart" uri="{C3380CC4-5D6E-409C-BE32-E72D297353CC}">
              <c16:uniqueId val="{00000003-CAE5-4AAC-A391-83EF20F79BD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b'!$AL$2:$AL$6</c:f>
              <c:numCache>
                <c:formatCode>General</c:formatCode>
                <c:ptCount val="5"/>
                <c:pt idx="0">
                  <c:v>7.9421099999999996</c:v>
                </c:pt>
                <c:pt idx="1">
                  <c:v>9.6423500000000004</c:v>
                </c:pt>
                <c:pt idx="2">
                  <c:v>10.5663</c:v>
                </c:pt>
                <c:pt idx="3">
                  <c:v>11.0373</c:v>
                </c:pt>
                <c:pt idx="4">
                  <c:v>11.2568</c:v>
                </c:pt>
              </c:numCache>
            </c:numRef>
          </c:val>
          <c:smooth val="0"/>
          <c:extLst>
            <c:ext xmlns:c16="http://schemas.microsoft.com/office/drawing/2014/chart" uri="{C3380CC4-5D6E-409C-BE32-E72D297353CC}">
              <c16:uniqueId val="{00000004-CAE5-4AAC-A391-83EF20F79BD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b'!$AL$9:$AL$13</c:f>
              <c:numCache>
                <c:formatCode>General</c:formatCode>
                <c:ptCount val="5"/>
                <c:pt idx="0">
                  <c:v>7.9397700000000002</c:v>
                </c:pt>
                <c:pt idx="1">
                  <c:v>9.6438199999999998</c:v>
                </c:pt>
                <c:pt idx="2">
                  <c:v>10.565899999999999</c:v>
                </c:pt>
                <c:pt idx="3">
                  <c:v>11.0389</c:v>
                </c:pt>
                <c:pt idx="4">
                  <c:v>11.2606</c:v>
                </c:pt>
              </c:numCache>
            </c:numRef>
          </c:val>
          <c:smooth val="0"/>
          <c:extLst>
            <c:ext xmlns:c16="http://schemas.microsoft.com/office/drawing/2014/chart" uri="{C3380CC4-5D6E-409C-BE32-E72D297353CC}">
              <c16:uniqueId val="{00000005-CAE5-4AAC-A391-83EF20F79BD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b'!$AS$23:$AS$27</c:f>
              <c:numCache>
                <c:formatCode>General</c:formatCode>
                <c:ptCount val="5"/>
                <c:pt idx="0">
                  <c:v>12.339600000000001</c:v>
                </c:pt>
                <c:pt idx="1">
                  <c:v>14.7477</c:v>
                </c:pt>
                <c:pt idx="2">
                  <c:v>16.095300000000002</c:v>
                </c:pt>
                <c:pt idx="3">
                  <c:v>16.73</c:v>
                </c:pt>
                <c:pt idx="4">
                  <c:v>16.9694</c:v>
                </c:pt>
              </c:numCache>
            </c:numRef>
          </c:val>
          <c:smooth val="0"/>
          <c:extLst>
            <c:ext xmlns:c16="http://schemas.microsoft.com/office/drawing/2014/chart" uri="{C3380CC4-5D6E-409C-BE32-E72D297353CC}">
              <c16:uniqueId val="{00000006-CAE5-4AAC-A391-83EF20F79BD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b'!$AS$30:$AS$34</c:f>
              <c:numCache>
                <c:formatCode>General</c:formatCode>
                <c:ptCount val="5"/>
                <c:pt idx="0">
                  <c:v>12.337400000000001</c:v>
                </c:pt>
                <c:pt idx="1">
                  <c:v>14.742800000000001</c:v>
                </c:pt>
                <c:pt idx="2">
                  <c:v>16.0975</c:v>
                </c:pt>
                <c:pt idx="3">
                  <c:v>16.730399999999999</c:v>
                </c:pt>
                <c:pt idx="4">
                  <c:v>16.968699999999998</c:v>
                </c:pt>
              </c:numCache>
            </c:numRef>
          </c:val>
          <c:smooth val="0"/>
          <c:extLst>
            <c:ext xmlns:c16="http://schemas.microsoft.com/office/drawing/2014/chart" uri="{C3380CC4-5D6E-409C-BE32-E72D297353CC}">
              <c16:uniqueId val="{00000007-CAE5-4AAC-A391-83EF20F79BD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'2. lamH-2'!$A$15</c:f>
              <c:strCache>
                <c:ptCount val="1"/>
                <c:pt idx="0">
                  <c:v>sim(γ=0.5)</c:v>
                </c:pt>
              </c:strCache>
            </c:strRef>
          </c:tx>
          <c:marker>
            <c:symbol val="circle"/>
            <c:size val="6"/>
            <c:spPr>
              <a:solidFill>
                <a:schemeClr val="accent1"/>
              </a:solidFill>
              <a:ln w="9525">
                <a:solidFill>
                  <a:schemeClr val="accent1"/>
                </a:solidFill>
              </a:ln>
              <a:effectLst/>
            </c:spPr>
          </c:marker>
          <c:cat>
            <c:numRef>
              <c:f>'2. lamH-2'!$A$2:$A$6</c:f>
              <c:numCache>
                <c:formatCode>General</c:formatCode>
                <c:ptCount val="5"/>
                <c:pt idx="0">
                  <c:v>3</c:v>
                </c:pt>
                <c:pt idx="1">
                  <c:v>4</c:v>
                </c:pt>
                <c:pt idx="2">
                  <c:v>5</c:v>
                </c:pt>
                <c:pt idx="3">
                  <c:v>6</c:v>
                </c:pt>
                <c:pt idx="4">
                  <c:v>7</c:v>
                </c:pt>
              </c:numCache>
            </c:numRef>
          </c:cat>
          <c:val>
            <c:numRef>
              <c:f>'2. lamH-2'!$P$2:$P$6</c:f>
              <c:numCache>
                <c:formatCode>General</c:formatCode>
                <c:ptCount val="5"/>
                <c:pt idx="0">
                  <c:v>9.6447599999999994E-2</c:v>
                </c:pt>
                <c:pt idx="1">
                  <c:v>9.5401799999999995E-2</c:v>
                </c:pt>
                <c:pt idx="2">
                  <c:v>9.4396900000000006E-2</c:v>
                </c:pt>
                <c:pt idx="3">
                  <c:v>9.34667E-2</c:v>
                </c:pt>
                <c:pt idx="4">
                  <c:v>9.25285E-2</c:v>
                </c:pt>
              </c:numCache>
            </c:numRef>
          </c:val>
          <c:smooth val="0"/>
          <c:extLst>
            <c:ext xmlns:c16="http://schemas.microsoft.com/office/drawing/2014/chart" uri="{C3380CC4-5D6E-409C-BE32-E72D297353CC}">
              <c16:uniqueId val="{00000000-761B-4BF9-BDAC-0B56A02DE812}"/>
            </c:ext>
          </c:extLst>
        </c:ser>
        <c:ser>
          <c:idx val="1"/>
          <c:order val="1"/>
          <c:tx>
            <c:strRef>
              <c:f>'2. lamH-2'!$A$16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'2. lamH-2'!$A$2:$A$6</c:f>
              <c:numCache>
                <c:formatCode>General</c:formatCode>
                <c:ptCount val="5"/>
                <c:pt idx="0">
                  <c:v>3</c:v>
                </c:pt>
                <c:pt idx="1">
                  <c:v>4</c:v>
                </c:pt>
                <c:pt idx="2">
                  <c:v>5</c:v>
                </c:pt>
                <c:pt idx="3">
                  <c:v>6</c:v>
                </c:pt>
                <c:pt idx="4">
                  <c:v>7</c:v>
                </c:pt>
              </c:numCache>
            </c:numRef>
          </c:cat>
          <c:val>
            <c:numRef>
              <c:f>'2. lamH-2'!$P$9:$P$13</c:f>
              <c:numCache>
                <c:formatCode>General</c:formatCode>
                <c:ptCount val="5"/>
                <c:pt idx="0">
                  <c:v>9.6456399999999998E-2</c:v>
                </c:pt>
                <c:pt idx="1">
                  <c:v>9.53928E-2</c:v>
                </c:pt>
                <c:pt idx="2">
                  <c:v>9.4391199999999995E-2</c:v>
                </c:pt>
                <c:pt idx="3">
                  <c:v>9.3451800000000002E-2</c:v>
                </c:pt>
                <c:pt idx="4">
                  <c:v>9.2574000000000004E-2</c:v>
                </c:pt>
              </c:numCache>
            </c:numRef>
          </c:val>
          <c:smooth val="0"/>
          <c:extLst>
            <c:ext xmlns:c16="http://schemas.microsoft.com/office/drawing/2014/chart" uri="{C3380CC4-5D6E-409C-BE32-E72D297353CC}">
              <c16:uniqueId val="{00000001-761B-4BF9-BDAC-0B56A02DE812}"/>
            </c:ext>
          </c:extLst>
        </c:ser>
        <c:ser>
          <c:idx val="2"/>
          <c:order val="2"/>
          <c:tx>
            <c:strRef>
              <c:f>'2. lamH-2'!$B$15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'2. lamH-2'!$A$2:$A$6</c:f>
              <c:numCache>
                <c:formatCode>General</c:formatCode>
                <c:ptCount val="5"/>
                <c:pt idx="0">
                  <c:v>3</c:v>
                </c:pt>
                <c:pt idx="1">
                  <c:v>4</c:v>
                </c:pt>
                <c:pt idx="2">
                  <c:v>5</c:v>
                </c:pt>
                <c:pt idx="3">
                  <c:v>6</c:v>
                </c:pt>
                <c:pt idx="4">
                  <c:v>7</c:v>
                </c:pt>
              </c:numCache>
            </c:numRef>
          </c:cat>
          <c:val>
            <c:numRef>
              <c:f>'2. lamH-2'!$Z$2:$Z$6</c:f>
              <c:numCache>
                <c:formatCode>General</c:formatCode>
                <c:ptCount val="5"/>
                <c:pt idx="0">
                  <c:v>8.0026299999999995E-2</c:v>
                </c:pt>
                <c:pt idx="1">
                  <c:v>8.0043400000000001E-2</c:v>
                </c:pt>
                <c:pt idx="2">
                  <c:v>7.9997899999999997E-2</c:v>
                </c:pt>
                <c:pt idx="3">
                  <c:v>7.9997399999999996E-2</c:v>
                </c:pt>
                <c:pt idx="4">
                  <c:v>7.9993099999999998E-2</c:v>
                </c:pt>
              </c:numCache>
            </c:numRef>
          </c:val>
          <c:smooth val="0"/>
          <c:extLst>
            <c:ext xmlns:c16="http://schemas.microsoft.com/office/drawing/2014/chart" uri="{C3380CC4-5D6E-409C-BE32-E72D297353CC}">
              <c16:uniqueId val="{00000002-761B-4BF9-BDAC-0B56A02DE812}"/>
            </c:ext>
          </c:extLst>
        </c:ser>
        <c:ser>
          <c:idx val="3"/>
          <c:order val="3"/>
          <c:tx>
            <c:strRef>
              <c:f>'2. lamH-2'!$B$16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'2. lamH-2'!$A$2:$A$6</c:f>
              <c:numCache>
                <c:formatCode>General</c:formatCode>
                <c:ptCount val="5"/>
                <c:pt idx="0">
                  <c:v>3</c:v>
                </c:pt>
                <c:pt idx="1">
                  <c:v>4</c:v>
                </c:pt>
                <c:pt idx="2">
                  <c:v>5</c:v>
                </c:pt>
                <c:pt idx="3">
                  <c:v>6</c:v>
                </c:pt>
                <c:pt idx="4">
                  <c:v>7</c:v>
                </c:pt>
              </c:numCache>
            </c:numRef>
          </c:cat>
          <c:val>
            <c:numRef>
              <c:f>'2. lamH-2'!$Z$9:$Z$13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761B-4BF9-BDAC-0B56A02DE812}"/>
            </c:ext>
          </c:extLst>
        </c:ser>
        <c:ser>
          <c:idx val="4"/>
          <c:order val="4"/>
          <c:tx>
            <c:strRef>
              <c:f>'2. lamH-2'!$C$15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'2. lamH-2'!$A$2:$A$6</c:f>
              <c:numCache>
                <c:formatCode>General</c:formatCode>
                <c:ptCount val="5"/>
                <c:pt idx="0">
                  <c:v>3</c:v>
                </c:pt>
                <c:pt idx="1">
                  <c:v>4</c:v>
                </c:pt>
                <c:pt idx="2">
                  <c:v>5</c:v>
                </c:pt>
                <c:pt idx="3">
                  <c:v>6</c:v>
                </c:pt>
                <c:pt idx="4">
                  <c:v>7</c:v>
                </c:pt>
              </c:numCache>
            </c:numRef>
          </c:cat>
          <c:val>
            <c:numRef>
              <c:f>'2. lamH-2'!$AJ$2:$AJ$6</c:f>
              <c:numCache>
                <c:formatCode>General</c:formatCode>
                <c:ptCount val="5"/>
                <c:pt idx="0">
                  <c:v>9.9983900000000001E-2</c:v>
                </c:pt>
                <c:pt idx="1">
                  <c:v>9.9997299999999997E-2</c:v>
                </c:pt>
                <c:pt idx="2">
                  <c:v>0.100009</c:v>
                </c:pt>
                <c:pt idx="3">
                  <c:v>0.100022</c:v>
                </c:pt>
                <c:pt idx="4">
                  <c:v>9.9932099999999996E-2</c:v>
                </c:pt>
              </c:numCache>
            </c:numRef>
          </c:val>
          <c:smooth val="0"/>
          <c:extLst>
            <c:ext xmlns:c16="http://schemas.microsoft.com/office/drawing/2014/chart" uri="{C3380CC4-5D6E-409C-BE32-E72D297353CC}">
              <c16:uniqueId val="{00000004-761B-4BF9-BDAC-0B56A02DE812}"/>
            </c:ext>
          </c:extLst>
        </c:ser>
        <c:ser>
          <c:idx val="5"/>
          <c:order val="5"/>
          <c:tx>
            <c:strRef>
              <c:f>'2. lamH-2'!$C$16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lamH-2'!$AJ$9:$AJ$13</c:f>
              <c:numCache>
                <c:formatCode>General</c:formatCode>
                <c:ptCount val="5"/>
                <c:pt idx="0">
                  <c:v>0.1</c:v>
                </c:pt>
                <c:pt idx="1">
                  <c:v>0.1</c:v>
                </c:pt>
                <c:pt idx="2">
                  <c:v>0.1</c:v>
                </c:pt>
                <c:pt idx="3">
                  <c:v>0.1</c:v>
                </c:pt>
                <c:pt idx="4">
                  <c:v>9.99998E-2</c:v>
                </c:pt>
              </c:numCache>
            </c:numRef>
          </c:val>
          <c:smooth val="0"/>
          <c:extLst>
            <c:ext xmlns:c16="http://schemas.microsoft.com/office/drawing/2014/chart" uri="{C3380CC4-5D6E-409C-BE32-E72D297353CC}">
              <c16:uniqueId val="{00000005-761B-4BF9-BDAC-0B56A02DE812}"/>
            </c:ext>
          </c:extLst>
        </c:ser>
        <c:ser>
          <c:idx val="6"/>
          <c:order val="6"/>
          <c:tx>
            <c:strRef>
              <c:f>'2. lamH-2'!$D$15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'2. lamH-2'!$A$2:$A$6</c:f>
              <c:numCache>
                <c:formatCode>General</c:formatCode>
                <c:ptCount val="5"/>
                <c:pt idx="0">
                  <c:v>3</c:v>
                </c:pt>
                <c:pt idx="1">
                  <c:v>4</c:v>
                </c:pt>
                <c:pt idx="2">
                  <c:v>5</c:v>
                </c:pt>
                <c:pt idx="3">
                  <c:v>6</c:v>
                </c:pt>
                <c:pt idx="4">
                  <c:v>7</c:v>
                </c:pt>
              </c:numCache>
            </c:numRef>
          </c:cat>
          <c:val>
            <c:numRef>
              <c:f>'2. lamH-2'!$AQ$23:$AQ$27</c:f>
              <c:numCache>
                <c:formatCode>General</c:formatCode>
                <c:ptCount val="5"/>
                <c:pt idx="0">
                  <c:v>9.63701E-2</c:v>
                </c:pt>
                <c:pt idx="1">
                  <c:v>9.53489E-2</c:v>
                </c:pt>
                <c:pt idx="2">
                  <c:v>9.4412700000000002E-2</c:v>
                </c:pt>
                <c:pt idx="3">
                  <c:v>9.3518699999999996E-2</c:v>
                </c:pt>
                <c:pt idx="4">
                  <c:v>9.2764700000000005E-2</c:v>
                </c:pt>
              </c:numCache>
            </c:numRef>
          </c:val>
          <c:smooth val="0"/>
          <c:extLst>
            <c:ext xmlns:c16="http://schemas.microsoft.com/office/drawing/2014/chart" uri="{C3380CC4-5D6E-409C-BE32-E72D297353CC}">
              <c16:uniqueId val="{00000006-761B-4BF9-BDAC-0B56A02DE812}"/>
            </c:ext>
          </c:extLst>
        </c:ser>
        <c:ser>
          <c:idx val="7"/>
          <c:order val="7"/>
          <c:tx>
            <c:strRef>
              <c:f>'2. lamH-2'!$D$16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'2. lamH-2'!$A$2:$A$6</c:f>
              <c:numCache>
                <c:formatCode>General</c:formatCode>
                <c:ptCount val="5"/>
                <c:pt idx="0">
                  <c:v>3</c:v>
                </c:pt>
                <c:pt idx="1">
                  <c:v>4</c:v>
                </c:pt>
                <c:pt idx="2">
                  <c:v>5</c:v>
                </c:pt>
                <c:pt idx="3">
                  <c:v>6</c:v>
                </c:pt>
                <c:pt idx="4">
                  <c:v>7</c:v>
                </c:pt>
              </c:numCache>
            </c:numRef>
          </c:cat>
          <c:val>
            <c:numRef>
              <c:f>'2. lamH-2'!$AQ$30:$AQ$34</c:f>
              <c:numCache>
                <c:formatCode>General</c:formatCode>
                <c:ptCount val="5"/>
                <c:pt idx="0">
                  <c:v>9.6389299999999997E-2</c:v>
                </c:pt>
                <c:pt idx="1">
                  <c:v>9.5363699999999996E-2</c:v>
                </c:pt>
                <c:pt idx="2">
                  <c:v>9.4420599999999993E-2</c:v>
                </c:pt>
                <c:pt idx="3">
                  <c:v>9.3556100000000003E-2</c:v>
                </c:pt>
                <c:pt idx="4">
                  <c:v>9.2765200000000006E-2</c:v>
                </c:pt>
              </c:numCache>
            </c:numRef>
          </c:val>
          <c:smooth val="0"/>
          <c:extLst>
            <c:ext xmlns:c16="http://schemas.microsoft.com/office/drawing/2014/chart" uri="{C3380CC4-5D6E-409C-BE32-E72D297353CC}">
              <c16:uniqueId val="{00000007-761B-4BF9-BDAC-0B56A02DE812}"/>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'2. lamH-2'!$A$18</c:f>
              <c:strCache>
                <c:ptCount val="1"/>
                <c:pt idx="0">
                  <c:v>λH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'4. mubH-2'!$A$15</c:f>
              <c:strCache>
                <c:ptCount val="1"/>
                <c:pt idx="0">
                  <c:v>sim(γ=0.5)</c:v>
                </c:pt>
              </c:strCache>
            </c:strRef>
          </c:tx>
          <c:marker>
            <c:symbol val="circle"/>
            <c:size val="6"/>
            <c:spPr>
              <a:solidFill>
                <a:schemeClr val="accent1"/>
              </a:solidFill>
              <a:ln w="9525">
                <a:solidFill>
                  <a:schemeClr val="accent1"/>
                </a:solidFill>
              </a:ln>
              <a:effectLst/>
            </c:spPr>
          </c:marker>
          <c:cat>
            <c:numRef>
              <c:f>'4. mubH-2'!$A$2:$A$6</c:f>
              <c:numCache>
                <c:formatCode>General</c:formatCode>
                <c:ptCount val="5"/>
                <c:pt idx="0">
                  <c:v>15</c:v>
                </c:pt>
                <c:pt idx="1">
                  <c:v>20</c:v>
                </c:pt>
                <c:pt idx="2">
                  <c:v>25</c:v>
                </c:pt>
                <c:pt idx="3">
                  <c:v>30</c:v>
                </c:pt>
                <c:pt idx="4">
                  <c:v>35</c:v>
                </c:pt>
              </c:numCache>
            </c:numRef>
          </c:cat>
          <c:val>
            <c:numRef>
              <c:f>'4. mubH-2'!$M$2:$M$6</c:f>
              <c:numCache>
                <c:formatCode>General</c:formatCode>
                <c:ptCount val="5"/>
                <c:pt idx="0">
                  <c:v>1.44983</c:v>
                </c:pt>
                <c:pt idx="1">
                  <c:v>1.4134899999999999</c:v>
                </c:pt>
                <c:pt idx="2">
                  <c:v>1.3866099999999999</c:v>
                </c:pt>
                <c:pt idx="3">
                  <c:v>1.36531</c:v>
                </c:pt>
                <c:pt idx="4">
                  <c:v>1.3499099999999999</c:v>
                </c:pt>
              </c:numCache>
            </c:numRef>
          </c:val>
          <c:smooth val="0"/>
          <c:extLst>
            <c:ext xmlns:c16="http://schemas.microsoft.com/office/drawing/2014/chart" uri="{C3380CC4-5D6E-409C-BE32-E72D297353CC}">
              <c16:uniqueId val="{00000000-7512-4EDE-88F2-01D5C5C98B6A}"/>
            </c:ext>
          </c:extLst>
        </c:ser>
        <c:ser>
          <c:idx val="1"/>
          <c:order val="1"/>
          <c:tx>
            <c:strRef>
              <c:f>'4. mubH-2'!$A$16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'4. mubH-2'!$A$2:$A$6</c:f>
              <c:numCache>
                <c:formatCode>General</c:formatCode>
                <c:ptCount val="5"/>
                <c:pt idx="0">
                  <c:v>15</c:v>
                </c:pt>
                <c:pt idx="1">
                  <c:v>20</c:v>
                </c:pt>
                <c:pt idx="2">
                  <c:v>25</c:v>
                </c:pt>
                <c:pt idx="3">
                  <c:v>30</c:v>
                </c:pt>
                <c:pt idx="4">
                  <c:v>35</c:v>
                </c:pt>
              </c:numCache>
            </c:numRef>
          </c:cat>
          <c:val>
            <c:numRef>
              <c:f>'4. mubH-2'!$M$9:$M$13</c:f>
              <c:numCache>
                <c:formatCode>General</c:formatCode>
                <c:ptCount val="5"/>
                <c:pt idx="0">
                  <c:v>1.4506300000000001</c:v>
                </c:pt>
                <c:pt idx="1">
                  <c:v>1.4129700000000001</c:v>
                </c:pt>
                <c:pt idx="2">
                  <c:v>1.3860300000000001</c:v>
                </c:pt>
                <c:pt idx="3">
                  <c:v>1.36578</c:v>
                </c:pt>
                <c:pt idx="4">
                  <c:v>1.35</c:v>
                </c:pt>
              </c:numCache>
            </c:numRef>
          </c:val>
          <c:smooth val="0"/>
          <c:extLst>
            <c:ext xmlns:c16="http://schemas.microsoft.com/office/drawing/2014/chart" uri="{C3380CC4-5D6E-409C-BE32-E72D297353CC}">
              <c16:uniqueId val="{00000001-7512-4EDE-88F2-01D5C5C98B6A}"/>
            </c:ext>
          </c:extLst>
        </c:ser>
        <c:ser>
          <c:idx val="2"/>
          <c:order val="2"/>
          <c:tx>
            <c:strRef>
              <c:f>'4. mubH-2'!$B$15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cat>
            <c:numRef>
              <c:f>'4. mubH-2'!$A$2:$A$6</c:f>
              <c:numCache>
                <c:formatCode>General</c:formatCode>
                <c:ptCount val="5"/>
                <c:pt idx="0">
                  <c:v>15</c:v>
                </c:pt>
                <c:pt idx="1">
                  <c:v>20</c:v>
                </c:pt>
                <c:pt idx="2">
                  <c:v>25</c:v>
                </c:pt>
                <c:pt idx="3">
                  <c:v>30</c:v>
                </c:pt>
                <c:pt idx="4">
                  <c:v>35</c:v>
                </c:pt>
              </c:numCache>
            </c:numRef>
          </c:cat>
          <c:val>
            <c:numRef>
              <c:f>'4. mubH-2'!$W$2:$W$6</c:f>
              <c:numCache>
                <c:formatCode>General</c:formatCode>
                <c:ptCount val="5"/>
                <c:pt idx="0">
                  <c:v>0.52034400000000003</c:v>
                </c:pt>
                <c:pt idx="1">
                  <c:v>0.40445700000000001</c:v>
                </c:pt>
                <c:pt idx="2">
                  <c:v>0.32945600000000003</c:v>
                </c:pt>
                <c:pt idx="3">
                  <c:v>0.27743899999999999</c:v>
                </c:pt>
                <c:pt idx="4">
                  <c:v>0.23946100000000001</c:v>
                </c:pt>
              </c:numCache>
            </c:numRef>
          </c:val>
          <c:smooth val="0"/>
          <c:extLst>
            <c:ext xmlns:c16="http://schemas.microsoft.com/office/drawing/2014/chart" uri="{C3380CC4-5D6E-409C-BE32-E72D297353CC}">
              <c16:uniqueId val="{00000002-7512-4EDE-88F2-01D5C5C98B6A}"/>
            </c:ext>
          </c:extLst>
        </c:ser>
        <c:ser>
          <c:idx val="3"/>
          <c:order val="3"/>
          <c:tx>
            <c:strRef>
              <c:f>'4. mubH-2'!$B$16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cat>
            <c:numRef>
              <c:f>'4. mubH-2'!$A$2:$A$6</c:f>
              <c:numCache>
                <c:formatCode>General</c:formatCode>
                <c:ptCount val="5"/>
                <c:pt idx="0">
                  <c:v>15</c:v>
                </c:pt>
                <c:pt idx="1">
                  <c:v>20</c:v>
                </c:pt>
                <c:pt idx="2">
                  <c:v>25</c:v>
                </c:pt>
                <c:pt idx="3">
                  <c:v>30</c:v>
                </c:pt>
                <c:pt idx="4">
                  <c:v>35</c:v>
                </c:pt>
              </c:numCache>
            </c:numRef>
          </c:cat>
          <c:val>
            <c:numRef>
              <c:f>'4. mubH-2'!$W$9:$W$13</c:f>
              <c:numCache>
                <c:formatCode>General</c:formatCode>
                <c:ptCount val="5"/>
                <c:pt idx="0">
                  <c:v>0.52050600000000002</c:v>
                </c:pt>
                <c:pt idx="1">
                  <c:v>0.40447</c:v>
                </c:pt>
                <c:pt idx="2">
                  <c:v>0.32944499999999999</c:v>
                </c:pt>
                <c:pt idx="3">
                  <c:v>0.27735399999999999</c:v>
                </c:pt>
                <c:pt idx="4">
                  <c:v>0.239234</c:v>
                </c:pt>
              </c:numCache>
            </c:numRef>
          </c:val>
          <c:smooth val="0"/>
          <c:extLst>
            <c:ext xmlns:c16="http://schemas.microsoft.com/office/drawing/2014/chart" uri="{C3380CC4-5D6E-409C-BE32-E72D297353CC}">
              <c16:uniqueId val="{00000003-7512-4EDE-88F2-01D5C5C98B6A}"/>
            </c:ext>
          </c:extLst>
        </c:ser>
        <c:ser>
          <c:idx val="4"/>
          <c:order val="4"/>
          <c:tx>
            <c:strRef>
              <c:f>'4. mubH-2'!$C$15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cat>
            <c:numRef>
              <c:f>'4. mubH-2'!$A$2:$A$6</c:f>
              <c:numCache>
                <c:formatCode>General</c:formatCode>
                <c:ptCount val="5"/>
                <c:pt idx="0">
                  <c:v>15</c:v>
                </c:pt>
                <c:pt idx="1">
                  <c:v>20</c:v>
                </c:pt>
                <c:pt idx="2">
                  <c:v>25</c:v>
                </c:pt>
                <c:pt idx="3">
                  <c:v>30</c:v>
                </c:pt>
                <c:pt idx="4">
                  <c:v>35</c:v>
                </c:pt>
              </c:numCache>
            </c:numRef>
          </c:cat>
          <c:val>
            <c:numRef>
              <c:f>'4. mubH-2'!$AG$2:$AG$6</c:f>
              <c:numCache>
                <c:formatCode>General</c:formatCode>
                <c:ptCount val="5"/>
                <c:pt idx="0">
                  <c:v>0.92949099999999996</c:v>
                </c:pt>
                <c:pt idx="1">
                  <c:v>1.0090399999999999</c:v>
                </c:pt>
                <c:pt idx="2">
                  <c:v>1.05715</c:v>
                </c:pt>
                <c:pt idx="3">
                  <c:v>1.0878699999999999</c:v>
                </c:pt>
                <c:pt idx="4">
                  <c:v>1.1104400000000001</c:v>
                </c:pt>
              </c:numCache>
            </c:numRef>
          </c:val>
          <c:smooth val="0"/>
          <c:extLst>
            <c:ext xmlns:c16="http://schemas.microsoft.com/office/drawing/2014/chart" uri="{C3380CC4-5D6E-409C-BE32-E72D297353CC}">
              <c16:uniqueId val="{00000004-7512-4EDE-88F2-01D5C5C98B6A}"/>
            </c:ext>
          </c:extLst>
        </c:ser>
        <c:ser>
          <c:idx val="5"/>
          <c:order val="5"/>
          <c:tx>
            <c:strRef>
              <c:f>'4. mubH-2'!$C$16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mubH-2'!$AG$9:$AG$13</c:f>
              <c:numCache>
                <c:formatCode>General</c:formatCode>
                <c:ptCount val="5"/>
                <c:pt idx="0">
                  <c:v>0.93012099999999998</c:v>
                </c:pt>
                <c:pt idx="1">
                  <c:v>1.0085</c:v>
                </c:pt>
                <c:pt idx="2">
                  <c:v>1.0565899999999999</c:v>
                </c:pt>
                <c:pt idx="3">
                  <c:v>1.0884199999999999</c:v>
                </c:pt>
                <c:pt idx="4">
                  <c:v>1.11076</c:v>
                </c:pt>
              </c:numCache>
            </c:numRef>
          </c:val>
          <c:smooth val="0"/>
          <c:extLst>
            <c:ext xmlns:c16="http://schemas.microsoft.com/office/drawing/2014/chart" uri="{C3380CC4-5D6E-409C-BE32-E72D297353CC}">
              <c16:uniqueId val="{00000005-7512-4EDE-88F2-01D5C5C98B6A}"/>
            </c:ext>
          </c:extLst>
        </c:ser>
        <c:ser>
          <c:idx val="6"/>
          <c:order val="6"/>
          <c:tx>
            <c:strRef>
              <c:f>'4. mubH-2'!$D$15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cat>
            <c:numRef>
              <c:f>'4. mubH-2'!$A$2:$A$6</c:f>
              <c:numCache>
                <c:formatCode>General</c:formatCode>
                <c:ptCount val="5"/>
                <c:pt idx="0">
                  <c:v>15</c:v>
                </c:pt>
                <c:pt idx="1">
                  <c:v>20</c:v>
                </c:pt>
                <c:pt idx="2">
                  <c:v>25</c:v>
                </c:pt>
                <c:pt idx="3">
                  <c:v>30</c:v>
                </c:pt>
                <c:pt idx="4">
                  <c:v>35</c:v>
                </c:pt>
              </c:numCache>
            </c:numRef>
          </c:cat>
          <c:val>
            <c:numRef>
              <c:f>'4. mubH-2'!$AN$23:$AN$27</c:f>
              <c:numCache>
                <c:formatCode>General</c:formatCode>
                <c:ptCount val="5"/>
                <c:pt idx="0">
                  <c:v>1.5799099999999999</c:v>
                </c:pt>
                <c:pt idx="1">
                  <c:v>1.54579</c:v>
                </c:pt>
                <c:pt idx="2">
                  <c:v>1.5200800000000001</c:v>
                </c:pt>
                <c:pt idx="3">
                  <c:v>1.49983</c:v>
                </c:pt>
                <c:pt idx="4">
                  <c:v>1.48498</c:v>
                </c:pt>
              </c:numCache>
            </c:numRef>
          </c:val>
          <c:smooth val="0"/>
          <c:extLst>
            <c:ext xmlns:c16="http://schemas.microsoft.com/office/drawing/2014/chart" uri="{C3380CC4-5D6E-409C-BE32-E72D297353CC}">
              <c16:uniqueId val="{00000006-7512-4EDE-88F2-01D5C5C98B6A}"/>
            </c:ext>
          </c:extLst>
        </c:ser>
        <c:ser>
          <c:idx val="7"/>
          <c:order val="7"/>
          <c:tx>
            <c:strRef>
              <c:f>'4. mubH-2'!$D$16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cat>
            <c:numRef>
              <c:f>'4. mubH-2'!$A$2:$A$6</c:f>
              <c:numCache>
                <c:formatCode>General</c:formatCode>
                <c:ptCount val="5"/>
                <c:pt idx="0">
                  <c:v>15</c:v>
                </c:pt>
                <c:pt idx="1">
                  <c:v>20</c:v>
                </c:pt>
                <c:pt idx="2">
                  <c:v>25</c:v>
                </c:pt>
                <c:pt idx="3">
                  <c:v>30</c:v>
                </c:pt>
                <c:pt idx="4">
                  <c:v>35</c:v>
                </c:pt>
              </c:numCache>
            </c:numRef>
          </c:cat>
          <c:val>
            <c:numRef>
              <c:f>'4. mubH-2'!$AN$30:$AN$34</c:f>
              <c:numCache>
                <c:formatCode>General</c:formatCode>
                <c:ptCount val="5"/>
                <c:pt idx="0">
                  <c:v>1.58002</c:v>
                </c:pt>
                <c:pt idx="1">
                  <c:v>1.5454399999999999</c:v>
                </c:pt>
                <c:pt idx="2">
                  <c:v>1.5199400000000001</c:v>
                </c:pt>
                <c:pt idx="3">
                  <c:v>1.50027</c:v>
                </c:pt>
                <c:pt idx="4">
                  <c:v>1.48464</c:v>
                </c:pt>
              </c:numCache>
            </c:numRef>
          </c:val>
          <c:smooth val="0"/>
          <c:extLst>
            <c:ext xmlns:c16="http://schemas.microsoft.com/office/drawing/2014/chart" uri="{C3380CC4-5D6E-409C-BE32-E72D297353CC}">
              <c16:uniqueId val="{00000007-7512-4EDE-88F2-01D5C5C98B6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'4. mubH-2'!$A$18</c:f>
              <c:strCache>
                <c:ptCount val="1"/>
                <c:pt idx="0">
                  <c:v> μ2H</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b'!$L$2:$L$6</c:f>
              <c:numCache>
                <c:formatCode>General</c:formatCode>
                <c:ptCount val="5"/>
                <c:pt idx="0">
                  <c:v>9.9983799999999998E-2</c:v>
                </c:pt>
                <c:pt idx="1">
                  <c:v>9.9990200000000001E-2</c:v>
                </c:pt>
                <c:pt idx="2">
                  <c:v>0.100024</c:v>
                </c:pt>
                <c:pt idx="3">
                  <c:v>9.99916E-2</c:v>
                </c:pt>
                <c:pt idx="4">
                  <c:v>9.9975700000000001E-2</c:v>
                </c:pt>
              </c:numCache>
            </c:numRef>
          </c:val>
          <c:smooth val="0"/>
          <c:extLst>
            <c:ext xmlns:c16="http://schemas.microsoft.com/office/drawing/2014/chart" uri="{C3380CC4-5D6E-409C-BE32-E72D297353CC}">
              <c16:uniqueId val="{00000000-C5DA-4345-B38E-14795485A08B}"/>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b'!$L$9:$L$13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1-C5DA-4345-B38E-14795485A08B}"/>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b'!$AC$2:$AC$6</c:f>
              <c:numCache>
                <c:formatCode>General</c:formatCode>
                <c:ptCount val="5"/>
                <c:pt idx="0">
                  <c:v>0.100024</c:v>
                </c:pt>
                <c:pt idx="1">
                  <c:v>9.9982299999999996E-2</c:v>
                </c:pt>
                <c:pt idx="2">
                  <c:v>9.9960199999999999E-2</c:v>
                </c:pt>
                <c:pt idx="3">
                  <c:v>0.100022</c:v>
                </c:pt>
                <c:pt idx="4">
                  <c:v>0.100027</c:v>
                </c:pt>
              </c:numCache>
            </c:numRef>
          </c:val>
          <c:smooth val="0"/>
          <c:extLst>
            <c:ext xmlns:c16="http://schemas.microsoft.com/office/drawing/2014/chart" uri="{C3380CC4-5D6E-409C-BE32-E72D297353CC}">
              <c16:uniqueId val="{00000002-C5DA-4345-B38E-14795485A08B}"/>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b'!$AC$9:$AC$13</c:f>
              <c:numCache>
                <c:formatCode>General</c:formatCode>
                <c:ptCount val="5"/>
                <c:pt idx="0">
                  <c:v>0.1</c:v>
                </c:pt>
                <c:pt idx="1">
                  <c:v>0.1</c:v>
                </c:pt>
                <c:pt idx="2">
                  <c:v>0.1</c:v>
                </c:pt>
                <c:pt idx="3">
                  <c:v>0.1</c:v>
                </c:pt>
                <c:pt idx="4">
                  <c:v>0.1</c:v>
                </c:pt>
              </c:numCache>
            </c:numRef>
          </c:val>
          <c:smooth val="0"/>
          <c:extLst>
            <c:ext xmlns:c16="http://schemas.microsoft.com/office/drawing/2014/chart" uri="{C3380CC4-5D6E-409C-BE32-E72D297353CC}">
              <c16:uniqueId val="{00000003-C5DA-4345-B38E-14795485A08B}"/>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b'!$I$2:$I$6</c:f>
              <c:numCache>
                <c:formatCode>General</c:formatCode>
                <c:ptCount val="5"/>
                <c:pt idx="0">
                  <c:v>1.41828</c:v>
                </c:pt>
                <c:pt idx="1">
                  <c:v>1.63371</c:v>
                </c:pt>
                <c:pt idx="2">
                  <c:v>1.7253099999999999</c:v>
                </c:pt>
                <c:pt idx="3">
                  <c:v>1.76681</c:v>
                </c:pt>
                <c:pt idx="4">
                  <c:v>1.7875399999999999</c:v>
                </c:pt>
              </c:numCache>
            </c:numRef>
          </c:val>
          <c:smooth val="0"/>
          <c:extLst>
            <c:ext xmlns:c16="http://schemas.microsoft.com/office/drawing/2014/chart" uri="{C3380CC4-5D6E-409C-BE32-E72D297353CC}">
              <c16:uniqueId val="{00000000-7E11-452C-A1A9-D328EFFAB0EC}"/>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b'!$I$9:$I$13</c:f>
              <c:numCache>
                <c:formatCode>General</c:formatCode>
                <c:ptCount val="5"/>
                <c:pt idx="0">
                  <c:v>1.4183699999999999</c:v>
                </c:pt>
                <c:pt idx="1">
                  <c:v>1.6338900000000001</c:v>
                </c:pt>
                <c:pt idx="2">
                  <c:v>1.72502</c:v>
                </c:pt>
                <c:pt idx="3">
                  <c:v>1.76698</c:v>
                </c:pt>
                <c:pt idx="4">
                  <c:v>1.7880100000000001</c:v>
                </c:pt>
              </c:numCache>
            </c:numRef>
          </c:val>
          <c:smooth val="0"/>
          <c:extLst>
            <c:ext xmlns:c16="http://schemas.microsoft.com/office/drawing/2014/chart" uri="{C3380CC4-5D6E-409C-BE32-E72D297353CC}">
              <c16:uniqueId val="{00000001-7E11-452C-A1A9-D328EFFAB0EC}"/>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b'!$Z$2:$Z$6</c:f>
              <c:numCache>
                <c:formatCode>General</c:formatCode>
                <c:ptCount val="5"/>
                <c:pt idx="0">
                  <c:v>1.4791000000000001</c:v>
                </c:pt>
                <c:pt idx="1">
                  <c:v>1.7787500000000001</c:v>
                </c:pt>
                <c:pt idx="2">
                  <c:v>1.8895200000000001</c:v>
                </c:pt>
                <c:pt idx="3">
                  <c:v>1.92957</c:v>
                </c:pt>
                <c:pt idx="4">
                  <c:v>1.9442999999999999</c:v>
                </c:pt>
              </c:numCache>
            </c:numRef>
          </c:val>
          <c:smooth val="0"/>
          <c:extLst>
            <c:ext xmlns:c16="http://schemas.microsoft.com/office/drawing/2014/chart" uri="{C3380CC4-5D6E-409C-BE32-E72D297353CC}">
              <c16:uniqueId val="{00000002-7E11-452C-A1A9-D328EFFAB0EC}"/>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b'!$Z$9:$Z$13</c:f>
              <c:numCache>
                <c:formatCode>General</c:formatCode>
                <c:ptCount val="5"/>
                <c:pt idx="0">
                  <c:v>1.4787399999999999</c:v>
                </c:pt>
                <c:pt idx="1">
                  <c:v>1.7791600000000001</c:v>
                </c:pt>
                <c:pt idx="2">
                  <c:v>1.8904300000000001</c:v>
                </c:pt>
                <c:pt idx="3">
                  <c:v>1.9292100000000001</c:v>
                </c:pt>
                <c:pt idx="4">
                  <c:v>1.94367</c:v>
                </c:pt>
              </c:numCache>
            </c:numRef>
          </c:val>
          <c:smooth val="0"/>
          <c:extLst>
            <c:ext xmlns:c16="http://schemas.microsoft.com/office/drawing/2014/chart" uri="{C3380CC4-5D6E-409C-BE32-E72D297353CC}">
              <c16:uniqueId val="{00000003-7E11-452C-A1A9-D328EFFAB0EC}"/>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b'!$N$2:$N$6</c:f>
              <c:numCache>
                <c:formatCode>General</c:formatCode>
                <c:ptCount val="5"/>
                <c:pt idx="0">
                  <c:v>14.1851</c:v>
                </c:pt>
                <c:pt idx="1">
                  <c:v>16.338699999999999</c:v>
                </c:pt>
                <c:pt idx="2">
                  <c:v>17.248999999999999</c:v>
                </c:pt>
                <c:pt idx="3">
                  <c:v>17.669599999999999</c:v>
                </c:pt>
                <c:pt idx="4">
                  <c:v>17.8797</c:v>
                </c:pt>
              </c:numCache>
            </c:numRef>
          </c:val>
          <c:smooth val="0"/>
          <c:extLst>
            <c:ext xmlns:c16="http://schemas.microsoft.com/office/drawing/2014/chart" uri="{C3380CC4-5D6E-409C-BE32-E72D297353CC}">
              <c16:uniqueId val="{00000000-4237-4445-99B8-6B99B589D1EA}"/>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b'!$N$9:$N$13</c:f>
              <c:numCache>
                <c:formatCode>General</c:formatCode>
                <c:ptCount val="5"/>
                <c:pt idx="0">
                  <c:v>14.1837</c:v>
                </c:pt>
                <c:pt idx="1">
                  <c:v>16.338899999999999</c:v>
                </c:pt>
                <c:pt idx="2">
                  <c:v>17.2502</c:v>
                </c:pt>
                <c:pt idx="3">
                  <c:v>17.669799999999999</c:v>
                </c:pt>
                <c:pt idx="4">
                  <c:v>17.880099999999999</c:v>
                </c:pt>
              </c:numCache>
            </c:numRef>
          </c:val>
          <c:smooth val="0"/>
          <c:extLst>
            <c:ext xmlns:c16="http://schemas.microsoft.com/office/drawing/2014/chart" uri="{C3380CC4-5D6E-409C-BE32-E72D297353CC}">
              <c16:uniqueId val="{00000001-4237-4445-99B8-6B99B589D1EA}"/>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b'!$AE$2:$AE$6</c:f>
              <c:numCache>
                <c:formatCode>General</c:formatCode>
                <c:ptCount val="5"/>
                <c:pt idx="0">
                  <c:v>14.7874</c:v>
                </c:pt>
                <c:pt idx="1">
                  <c:v>17.790700000000001</c:v>
                </c:pt>
                <c:pt idx="2">
                  <c:v>18.902699999999999</c:v>
                </c:pt>
                <c:pt idx="3">
                  <c:v>19.291399999999999</c:v>
                </c:pt>
                <c:pt idx="4">
                  <c:v>19.437899999999999</c:v>
                </c:pt>
              </c:numCache>
            </c:numRef>
          </c:val>
          <c:smooth val="0"/>
          <c:extLst>
            <c:ext xmlns:c16="http://schemas.microsoft.com/office/drawing/2014/chart" uri="{C3380CC4-5D6E-409C-BE32-E72D297353CC}">
              <c16:uniqueId val="{00000002-4237-4445-99B8-6B99B589D1EA}"/>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b'!$AE$9:$AE$13</c:f>
              <c:numCache>
                <c:formatCode>General</c:formatCode>
                <c:ptCount val="5"/>
                <c:pt idx="0">
                  <c:v>14.7874</c:v>
                </c:pt>
                <c:pt idx="1">
                  <c:v>17.791599999999999</c:v>
                </c:pt>
                <c:pt idx="2">
                  <c:v>18.904299999999999</c:v>
                </c:pt>
                <c:pt idx="3">
                  <c:v>19.292100000000001</c:v>
                </c:pt>
                <c:pt idx="4">
                  <c:v>19.436699999999998</c:v>
                </c:pt>
              </c:numCache>
            </c:numRef>
          </c:val>
          <c:smooth val="0"/>
          <c:extLst>
            <c:ext xmlns:c16="http://schemas.microsoft.com/office/drawing/2014/chart" uri="{C3380CC4-5D6E-409C-BE32-E72D297353CC}">
              <c16:uniqueId val="{00000003-4237-4445-99B8-6B99B589D1E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Th</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b'!$O$2:$O$6</c:f>
              <c:numCache>
                <c:formatCode>General</c:formatCode>
                <c:ptCount val="5"/>
                <c:pt idx="0">
                  <c:v>5.0686500000000002E-2</c:v>
                </c:pt>
                <c:pt idx="1">
                  <c:v>2.1332E-2</c:v>
                </c:pt>
                <c:pt idx="2">
                  <c:v>1.26696E-2</c:v>
                </c:pt>
                <c:pt idx="3">
                  <c:v>9.9999500000000005E-3</c:v>
                </c:pt>
                <c:pt idx="4">
                  <c:v>9.6157399999999994E-3</c:v>
                </c:pt>
              </c:numCache>
            </c:numRef>
          </c:val>
          <c:smooth val="0"/>
          <c:extLst>
            <c:ext xmlns:c16="http://schemas.microsoft.com/office/drawing/2014/chart" uri="{C3380CC4-5D6E-409C-BE32-E72D297353CC}">
              <c16:uniqueId val="{00000000-51EA-49E6-AAD5-66699AA4246A}"/>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b'!$O$9:$O$13</c:f>
              <c:numCache>
                <c:formatCode>General</c:formatCode>
                <c:ptCount val="5"/>
                <c:pt idx="0">
                  <c:v>5.0713899999999999E-2</c:v>
                </c:pt>
                <c:pt idx="1">
                  <c:v>2.1268599999999999E-2</c:v>
                </c:pt>
                <c:pt idx="2">
                  <c:v>1.26739E-2</c:v>
                </c:pt>
                <c:pt idx="3">
                  <c:v>1.00184E-2</c:v>
                </c:pt>
                <c:pt idx="4">
                  <c:v>9.6182000000000004E-3</c:v>
                </c:pt>
              </c:numCache>
            </c:numRef>
          </c:val>
          <c:smooth val="0"/>
          <c:extLst>
            <c:ext xmlns:c16="http://schemas.microsoft.com/office/drawing/2014/chart" uri="{C3380CC4-5D6E-409C-BE32-E72D297353CC}">
              <c16:uniqueId val="{00000001-51EA-49E6-AAD5-66699AA4246A}"/>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b'!$AF$2:$AF$6</c:f>
              <c:numCache>
                <c:formatCode>General</c:formatCode>
                <c:ptCount val="5"/>
                <c:pt idx="0">
                  <c:v>0.26062600000000002</c:v>
                </c:pt>
                <c:pt idx="1">
                  <c:v>0.110434</c:v>
                </c:pt>
                <c:pt idx="2">
                  <c:v>5.4751099999999997E-2</c:v>
                </c:pt>
                <c:pt idx="3">
                  <c:v>3.5416000000000003E-2</c:v>
                </c:pt>
                <c:pt idx="4">
                  <c:v>2.8144499999999999E-2</c:v>
                </c:pt>
              </c:numCache>
            </c:numRef>
          </c:val>
          <c:smooth val="0"/>
          <c:extLst>
            <c:ext xmlns:c16="http://schemas.microsoft.com/office/drawing/2014/chart" uri="{C3380CC4-5D6E-409C-BE32-E72D297353CC}">
              <c16:uniqueId val="{00000002-51EA-49E6-AAD5-66699AA4246A}"/>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b'!$AF$9:$AF$13</c:f>
              <c:numCache>
                <c:formatCode>General</c:formatCode>
                <c:ptCount val="5"/>
                <c:pt idx="0">
                  <c:v>0.26062999999999997</c:v>
                </c:pt>
                <c:pt idx="1">
                  <c:v>0.11042200000000001</c:v>
                </c:pt>
                <c:pt idx="2">
                  <c:v>5.4786399999999999E-2</c:v>
                </c:pt>
                <c:pt idx="3">
                  <c:v>3.5393500000000001E-2</c:v>
                </c:pt>
                <c:pt idx="4">
                  <c:v>2.8167000000000001E-2</c:v>
                </c:pt>
              </c:numCache>
            </c:numRef>
          </c:val>
          <c:smooth val="0"/>
          <c:extLst>
            <c:ext xmlns:c16="http://schemas.microsoft.com/office/drawing/2014/chart" uri="{C3380CC4-5D6E-409C-BE32-E72D297353CC}">
              <c16:uniqueId val="{00000003-51EA-49E6-AAD5-66699AA4246A}"/>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b'!$A$17</c:f>
              <c:strCache>
                <c:ptCount val="1"/>
                <c:pt idx="0">
                  <c:v>sim(γ=0.5)</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cat>
            <c:numRef>
              <c:f>'1. b'!$A$2:$A$6</c:f>
              <c:numCache>
                <c:formatCode>General</c:formatCode>
                <c:ptCount val="5"/>
                <c:pt idx="0">
                  <c:v>3</c:v>
                </c:pt>
                <c:pt idx="1">
                  <c:v>4</c:v>
                </c:pt>
                <c:pt idx="2">
                  <c:v>5</c:v>
                </c:pt>
                <c:pt idx="3">
                  <c:v>6</c:v>
                </c:pt>
                <c:pt idx="4">
                  <c:v>7</c:v>
                </c:pt>
              </c:numCache>
            </c:numRef>
          </c:cat>
          <c:val>
            <c:numRef>
              <c:f>'1. b'!$P$2:$P$6</c:f>
              <c:numCache>
                <c:formatCode>General</c:formatCode>
                <c:ptCount val="5"/>
                <c:pt idx="0">
                  <c:v>0.252805</c:v>
                </c:pt>
                <c:pt idx="1">
                  <c:v>0.16531699999999999</c:v>
                </c:pt>
                <c:pt idx="2">
                  <c:v>0.12645000000000001</c:v>
                </c:pt>
                <c:pt idx="3">
                  <c:v>0.107612</c:v>
                </c:pt>
                <c:pt idx="4">
                  <c:v>9.7318199999999994E-2</c:v>
                </c:pt>
              </c:numCache>
            </c:numRef>
          </c:val>
          <c:smooth val="0"/>
          <c:extLst>
            <c:ext xmlns:c16="http://schemas.microsoft.com/office/drawing/2014/chart" uri="{C3380CC4-5D6E-409C-BE32-E72D297353CC}">
              <c16:uniqueId val="{00000000-154D-49A5-8DD3-5386CC2A6ABD}"/>
            </c:ext>
          </c:extLst>
        </c:ser>
        <c:ser>
          <c:idx val="1"/>
          <c:order val="1"/>
          <c:tx>
            <c:strRef>
              <c:f>'1. b'!$B$17</c:f>
              <c:strCache>
                <c:ptCount val="1"/>
                <c:pt idx="0">
                  <c:v>ana(γ=0.5)</c:v>
                </c:pt>
              </c:strCache>
            </c:strRef>
          </c:tx>
          <c:spPr>
            <a:ln w="19050" cap="rnd">
              <a:solidFill>
                <a:schemeClr val="accent1">
                  <a:lumMod val="40000"/>
                  <a:lumOff val="60000"/>
                </a:schemeClr>
              </a:solidFill>
              <a:prstDash val="dash"/>
              <a:round/>
            </a:ln>
            <a:effectLst/>
          </c:spPr>
          <c:marker>
            <c:symbol val="star"/>
            <c:size val="5"/>
            <c:spPr>
              <a:ln>
                <a:solidFill>
                  <a:schemeClr val="accent1">
                    <a:lumMod val="40000"/>
                    <a:lumOff val="60000"/>
                  </a:schemeClr>
                </a:solidFill>
              </a:ln>
            </c:spPr>
          </c:marker>
          <c:cat>
            <c:numRef>
              <c:f>'1. b'!$A$2:$A$6</c:f>
              <c:numCache>
                <c:formatCode>General</c:formatCode>
                <c:ptCount val="5"/>
                <c:pt idx="0">
                  <c:v>3</c:v>
                </c:pt>
                <c:pt idx="1">
                  <c:v>4</c:v>
                </c:pt>
                <c:pt idx="2">
                  <c:v>5</c:v>
                </c:pt>
                <c:pt idx="3">
                  <c:v>6</c:v>
                </c:pt>
                <c:pt idx="4">
                  <c:v>7</c:v>
                </c:pt>
              </c:numCache>
            </c:numRef>
          </c:cat>
          <c:val>
            <c:numRef>
              <c:f>'1. b'!$P$9:$P$13</c:f>
              <c:numCache>
                <c:formatCode>General</c:formatCode>
                <c:ptCount val="5"/>
                <c:pt idx="0">
                  <c:v>0.25292900000000001</c:v>
                </c:pt>
                <c:pt idx="1">
                  <c:v>0.165301</c:v>
                </c:pt>
                <c:pt idx="2">
                  <c:v>0.12642</c:v>
                </c:pt>
                <c:pt idx="3">
                  <c:v>0.107571</c:v>
                </c:pt>
                <c:pt idx="4">
                  <c:v>9.7314100000000001E-2</c:v>
                </c:pt>
              </c:numCache>
            </c:numRef>
          </c:val>
          <c:smooth val="0"/>
          <c:extLst>
            <c:ext xmlns:c16="http://schemas.microsoft.com/office/drawing/2014/chart" uri="{C3380CC4-5D6E-409C-BE32-E72D297353CC}">
              <c16:uniqueId val="{00000001-154D-49A5-8DD3-5386CC2A6ABD}"/>
            </c:ext>
          </c:extLst>
        </c:ser>
        <c:ser>
          <c:idx val="2"/>
          <c:order val="2"/>
          <c:tx>
            <c:strRef>
              <c:f>'1. b'!$A$18</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b'!$AG$2:$AG$6</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2-154D-49A5-8DD3-5386CC2A6ABD}"/>
            </c:ext>
          </c:extLst>
        </c:ser>
        <c:ser>
          <c:idx val="3"/>
          <c:order val="3"/>
          <c:tx>
            <c:strRef>
              <c:f>'1. b'!$B$18</c:f>
              <c:strCache>
                <c:ptCount val="1"/>
                <c:pt idx="0">
                  <c:v>ana(γ=0)</c:v>
                </c:pt>
              </c:strCache>
            </c:strRef>
          </c:tx>
          <c:spPr>
            <a:ln>
              <a:solidFill>
                <a:schemeClr val="accent3">
                  <a:lumMod val="60000"/>
                  <a:lumOff val="40000"/>
                </a:schemeClr>
              </a:solidFill>
              <a:prstDash val="dash"/>
            </a:ln>
          </c:spPr>
          <c:marker>
            <c:symbol val="star"/>
            <c:size val="6"/>
            <c:spPr>
              <a:noFill/>
              <a:ln>
                <a:solidFill>
                  <a:schemeClr val="bg1">
                    <a:lumMod val="75000"/>
                  </a:schemeClr>
                </a:solidFill>
              </a:ln>
            </c:spPr>
          </c:marker>
          <c:val>
            <c:numRef>
              <c:f>'1. b'!$AG$9:$AG$13</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3-154D-49A5-8DD3-5386CC2A6ABD}"/>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b'!$A$15</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Pim</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b'!$O$2:$O$6</c:f>
              <c:numCache>
                <c:formatCode>General</c:formatCode>
                <c:ptCount val="5"/>
                <c:pt idx="0">
                  <c:v>0.63778800000000002</c:v>
                </c:pt>
                <c:pt idx="1">
                  <c:v>0.48587000000000002</c:v>
                </c:pt>
                <c:pt idx="2">
                  <c:v>0.40005600000000002</c:v>
                </c:pt>
                <c:pt idx="3">
                  <c:v>0.35050300000000001</c:v>
                </c:pt>
                <c:pt idx="4">
                  <c:v>0.319384</c:v>
                </c:pt>
              </c:numCache>
            </c:numRef>
          </c:val>
          <c:smooth val="0"/>
          <c:extLst>
            <c:ext xmlns:c16="http://schemas.microsoft.com/office/drawing/2014/chart" uri="{C3380CC4-5D6E-409C-BE32-E72D297353CC}">
              <c16:uniqueId val="{00000000-4AD8-44CB-9302-2DC0F1075E46}"/>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b'!$O$9:$O$13</c:f>
              <c:numCache>
                <c:formatCode>General</c:formatCode>
                <c:ptCount val="5"/>
                <c:pt idx="0">
                  <c:v>0.63805500000000004</c:v>
                </c:pt>
                <c:pt idx="1">
                  <c:v>0.48576000000000003</c:v>
                </c:pt>
                <c:pt idx="2">
                  <c:v>0.400092</c:v>
                </c:pt>
                <c:pt idx="3">
                  <c:v>0.35046500000000003</c:v>
                </c:pt>
                <c:pt idx="4">
                  <c:v>0.31930399999999998</c:v>
                </c:pt>
              </c:numCache>
            </c:numRef>
          </c:val>
          <c:smooth val="0"/>
          <c:extLst>
            <c:ext xmlns:c16="http://schemas.microsoft.com/office/drawing/2014/chart" uri="{C3380CC4-5D6E-409C-BE32-E72D297353CC}">
              <c16:uniqueId val="{00000001-4AD8-44CB-9302-2DC0F1075E46}"/>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b'!$Y$2:$Y$6</c:f>
              <c:numCache>
                <c:formatCode>General</c:formatCode>
                <c:ptCount val="5"/>
                <c:pt idx="0">
                  <c:v>0.15482399999999999</c:v>
                </c:pt>
                <c:pt idx="1">
                  <c:v>0.15077599999999999</c:v>
                </c:pt>
                <c:pt idx="2">
                  <c:v>0.149032</c:v>
                </c:pt>
                <c:pt idx="3">
                  <c:v>0.148174</c:v>
                </c:pt>
                <c:pt idx="4">
                  <c:v>0.14755699999999999</c:v>
                </c:pt>
              </c:numCache>
            </c:numRef>
          </c:val>
          <c:smooth val="0"/>
          <c:extLst>
            <c:ext xmlns:c16="http://schemas.microsoft.com/office/drawing/2014/chart" uri="{C3380CC4-5D6E-409C-BE32-E72D297353CC}">
              <c16:uniqueId val="{00000002-4AD8-44CB-9302-2DC0F1075E46}"/>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b'!$Y$9:$Y$13</c:f>
              <c:numCache>
                <c:formatCode>General</c:formatCode>
                <c:ptCount val="5"/>
                <c:pt idx="0">
                  <c:v>0.154836</c:v>
                </c:pt>
                <c:pt idx="1">
                  <c:v>0.15076000000000001</c:v>
                </c:pt>
                <c:pt idx="2">
                  <c:v>0.14901300000000001</c:v>
                </c:pt>
                <c:pt idx="3">
                  <c:v>0.14815700000000001</c:v>
                </c:pt>
                <c:pt idx="4">
                  <c:v>0.14757799999999999</c:v>
                </c:pt>
              </c:numCache>
            </c:numRef>
          </c:val>
          <c:smooth val="0"/>
          <c:extLst>
            <c:ext xmlns:c16="http://schemas.microsoft.com/office/drawing/2014/chart" uri="{C3380CC4-5D6E-409C-BE32-E72D297353CC}">
              <c16:uniqueId val="{00000003-4AD8-44CB-9302-2DC0F1075E46}"/>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b'!$AI$2:$AI$6</c:f>
              <c:numCache>
                <c:formatCode>General</c:formatCode>
                <c:ptCount val="5"/>
                <c:pt idx="0">
                  <c:v>0.80789800000000001</c:v>
                </c:pt>
                <c:pt idx="1">
                  <c:v>0.60252399999999995</c:v>
                </c:pt>
                <c:pt idx="2">
                  <c:v>0.48703800000000003</c:v>
                </c:pt>
                <c:pt idx="3">
                  <c:v>0.42067500000000002</c:v>
                </c:pt>
                <c:pt idx="4">
                  <c:v>0.379222</c:v>
                </c:pt>
              </c:numCache>
            </c:numRef>
          </c:val>
          <c:smooth val="0"/>
          <c:extLst>
            <c:ext xmlns:c16="http://schemas.microsoft.com/office/drawing/2014/chart" uri="{C3380CC4-5D6E-409C-BE32-E72D297353CC}">
              <c16:uniqueId val="{00000004-4AD8-44CB-9302-2DC0F1075E46}"/>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b'!$AI$9:$AI$13</c:f>
              <c:numCache>
                <c:formatCode>General</c:formatCode>
                <c:ptCount val="5"/>
                <c:pt idx="0">
                  <c:v>0.808307</c:v>
                </c:pt>
                <c:pt idx="1">
                  <c:v>0.60233099999999995</c:v>
                </c:pt>
                <c:pt idx="2">
                  <c:v>0.48708000000000001</c:v>
                </c:pt>
                <c:pt idx="3">
                  <c:v>0.42059999999999997</c:v>
                </c:pt>
                <c:pt idx="4">
                  <c:v>0.379081</c:v>
                </c:pt>
              </c:numCache>
            </c:numRef>
          </c:val>
          <c:smooth val="0"/>
          <c:extLst>
            <c:ext xmlns:c16="http://schemas.microsoft.com/office/drawing/2014/chart" uri="{C3380CC4-5D6E-409C-BE32-E72D297353CC}">
              <c16:uniqueId val="{00000005-4AD8-44CB-9302-2DC0F1075E46}"/>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b'!$AP$23:$AP$27</c:f>
              <c:numCache>
                <c:formatCode>General</c:formatCode>
                <c:ptCount val="5"/>
                <c:pt idx="0">
                  <c:v>1.2110399999999999</c:v>
                </c:pt>
                <c:pt idx="1">
                  <c:v>0.81274500000000005</c:v>
                </c:pt>
                <c:pt idx="2">
                  <c:v>0.60035400000000005</c:v>
                </c:pt>
                <c:pt idx="3">
                  <c:v>0.485877</c:v>
                </c:pt>
                <c:pt idx="4">
                  <c:v>0.41820499999999999</c:v>
                </c:pt>
              </c:numCache>
            </c:numRef>
          </c:val>
          <c:smooth val="0"/>
          <c:extLst>
            <c:ext xmlns:c16="http://schemas.microsoft.com/office/drawing/2014/chart" uri="{C3380CC4-5D6E-409C-BE32-E72D297353CC}">
              <c16:uniqueId val="{00000006-4AD8-44CB-9302-2DC0F1075E46}"/>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b'!$AP$30:$AP$34</c:f>
              <c:numCache>
                <c:formatCode>General</c:formatCode>
                <c:ptCount val="5"/>
                <c:pt idx="0">
                  <c:v>1.21146</c:v>
                </c:pt>
                <c:pt idx="1">
                  <c:v>0.813419</c:v>
                </c:pt>
                <c:pt idx="2">
                  <c:v>0.60015700000000005</c:v>
                </c:pt>
                <c:pt idx="3">
                  <c:v>0.48588700000000001</c:v>
                </c:pt>
                <c:pt idx="4">
                  <c:v>0.41830499999999998</c:v>
                </c:pt>
              </c:numCache>
            </c:numRef>
          </c:val>
          <c:smooth val="0"/>
          <c:extLst>
            <c:ext xmlns:c16="http://schemas.microsoft.com/office/drawing/2014/chart" uri="{C3380CC4-5D6E-409C-BE32-E72D297353CC}">
              <c16:uniqueId val="{00000007-4AD8-44CB-9302-2DC0F1075E46}"/>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Wc</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b'!$P$2:$P$6</c:f>
              <c:numCache>
                <c:formatCode>General</c:formatCode>
                <c:ptCount val="5"/>
                <c:pt idx="0">
                  <c:v>9.3364900000000001E-2</c:v>
                </c:pt>
                <c:pt idx="1">
                  <c:v>9.4055799999999995E-2</c:v>
                </c:pt>
                <c:pt idx="2">
                  <c:v>9.4406500000000004E-2</c:v>
                </c:pt>
                <c:pt idx="3">
                  <c:v>9.4599600000000006E-2</c:v>
                </c:pt>
                <c:pt idx="4">
                  <c:v>9.4690700000000003E-2</c:v>
                </c:pt>
              </c:numCache>
            </c:numRef>
          </c:val>
          <c:smooth val="0"/>
          <c:extLst>
            <c:ext xmlns:c16="http://schemas.microsoft.com/office/drawing/2014/chart" uri="{C3380CC4-5D6E-409C-BE32-E72D297353CC}">
              <c16:uniqueId val="{00000000-D2EF-4A39-8903-7DD392D7E7DE}"/>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b'!$P$9:$P$13</c:f>
              <c:numCache>
                <c:formatCode>General</c:formatCode>
                <c:ptCount val="5"/>
                <c:pt idx="0">
                  <c:v>9.3335399999999999E-2</c:v>
                </c:pt>
                <c:pt idx="1">
                  <c:v>9.4056200000000006E-2</c:v>
                </c:pt>
                <c:pt idx="2">
                  <c:v>9.4391199999999995E-2</c:v>
                </c:pt>
                <c:pt idx="3">
                  <c:v>9.4556600000000005E-2</c:v>
                </c:pt>
                <c:pt idx="4">
                  <c:v>9.4640100000000005E-2</c:v>
                </c:pt>
              </c:numCache>
            </c:numRef>
          </c:val>
          <c:smooth val="0"/>
          <c:extLst>
            <c:ext xmlns:c16="http://schemas.microsoft.com/office/drawing/2014/chart" uri="{C3380CC4-5D6E-409C-BE32-E72D297353CC}">
              <c16:uniqueId val="{00000001-D2EF-4A39-8903-7DD392D7E7DE}"/>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b'!$Z$2:$Z$6</c:f>
              <c:numCache>
                <c:formatCode>General</c:formatCode>
                <c:ptCount val="5"/>
                <c:pt idx="0">
                  <c:v>8.0014699999999994E-2</c:v>
                </c:pt>
                <c:pt idx="1">
                  <c:v>7.9977300000000001E-2</c:v>
                </c:pt>
                <c:pt idx="2">
                  <c:v>7.9999100000000004E-2</c:v>
                </c:pt>
                <c:pt idx="3">
                  <c:v>7.9983600000000002E-2</c:v>
                </c:pt>
                <c:pt idx="4">
                  <c:v>7.99903E-2</c:v>
                </c:pt>
              </c:numCache>
            </c:numRef>
          </c:val>
          <c:smooth val="0"/>
          <c:extLst>
            <c:ext xmlns:c16="http://schemas.microsoft.com/office/drawing/2014/chart" uri="{C3380CC4-5D6E-409C-BE32-E72D297353CC}">
              <c16:uniqueId val="{00000002-D2EF-4A39-8903-7DD392D7E7DE}"/>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b'!$Z$9:$Z$13</c:f>
              <c:numCache>
                <c:formatCode>General</c:formatCode>
                <c:ptCount val="5"/>
                <c:pt idx="0">
                  <c:v>0.08</c:v>
                </c:pt>
                <c:pt idx="1">
                  <c:v>0.08</c:v>
                </c:pt>
                <c:pt idx="2">
                  <c:v>0.08</c:v>
                </c:pt>
                <c:pt idx="3">
                  <c:v>0.08</c:v>
                </c:pt>
                <c:pt idx="4">
                  <c:v>0.08</c:v>
                </c:pt>
              </c:numCache>
            </c:numRef>
          </c:val>
          <c:smooth val="0"/>
          <c:extLst>
            <c:ext xmlns:c16="http://schemas.microsoft.com/office/drawing/2014/chart" uri="{C3380CC4-5D6E-409C-BE32-E72D297353CC}">
              <c16:uniqueId val="{00000003-D2EF-4A39-8903-7DD392D7E7DE}"/>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b'!$AJ$2:$AJ$6</c:f>
              <c:numCache>
                <c:formatCode>General</c:formatCode>
                <c:ptCount val="5"/>
                <c:pt idx="0">
                  <c:v>0.100033</c:v>
                </c:pt>
                <c:pt idx="1">
                  <c:v>0.100012</c:v>
                </c:pt>
                <c:pt idx="2">
                  <c:v>0.100023</c:v>
                </c:pt>
                <c:pt idx="3">
                  <c:v>0.100068</c:v>
                </c:pt>
                <c:pt idx="4">
                  <c:v>0.100076</c:v>
                </c:pt>
              </c:numCache>
            </c:numRef>
          </c:val>
          <c:smooth val="0"/>
          <c:extLst>
            <c:ext xmlns:c16="http://schemas.microsoft.com/office/drawing/2014/chart" uri="{C3380CC4-5D6E-409C-BE32-E72D297353CC}">
              <c16:uniqueId val="{00000004-D2EF-4A39-8903-7DD392D7E7DE}"/>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b'!$AJ$9:$AJ$13</c:f>
              <c:numCache>
                <c:formatCode>General</c:formatCode>
                <c:ptCount val="5"/>
                <c:pt idx="0">
                  <c:v>9.99998E-2</c:v>
                </c:pt>
                <c:pt idx="1">
                  <c:v>0.1</c:v>
                </c:pt>
                <c:pt idx="2">
                  <c:v>0.1</c:v>
                </c:pt>
                <c:pt idx="3">
                  <c:v>0.1</c:v>
                </c:pt>
                <c:pt idx="4">
                  <c:v>0.1</c:v>
                </c:pt>
              </c:numCache>
            </c:numRef>
          </c:val>
          <c:smooth val="0"/>
          <c:extLst>
            <c:ext xmlns:c16="http://schemas.microsoft.com/office/drawing/2014/chart" uri="{C3380CC4-5D6E-409C-BE32-E72D297353CC}">
              <c16:uniqueId val="{00000005-D2EF-4A39-8903-7DD392D7E7DE}"/>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b'!$AQ$23:$AQ$27</c:f>
              <c:numCache>
                <c:formatCode>General</c:formatCode>
                <c:ptCount val="5"/>
                <c:pt idx="0">
                  <c:v>9.3694100000000002E-2</c:v>
                </c:pt>
                <c:pt idx="1">
                  <c:v>9.4180700000000006E-2</c:v>
                </c:pt>
                <c:pt idx="2">
                  <c:v>9.4391699999999995E-2</c:v>
                </c:pt>
                <c:pt idx="3">
                  <c:v>9.4539600000000001E-2</c:v>
                </c:pt>
                <c:pt idx="4">
                  <c:v>9.4559000000000004E-2</c:v>
                </c:pt>
              </c:numCache>
            </c:numRef>
          </c:val>
          <c:smooth val="0"/>
          <c:extLst>
            <c:ext xmlns:c16="http://schemas.microsoft.com/office/drawing/2014/chart" uri="{C3380CC4-5D6E-409C-BE32-E72D297353CC}">
              <c16:uniqueId val="{00000006-D2EF-4A39-8903-7DD392D7E7DE}"/>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b'!$AQ$30:$AQ$34</c:f>
              <c:numCache>
                <c:formatCode>General</c:formatCode>
                <c:ptCount val="5"/>
                <c:pt idx="0">
                  <c:v>9.3724699999999994E-2</c:v>
                </c:pt>
                <c:pt idx="1">
                  <c:v>9.4193499999999999E-2</c:v>
                </c:pt>
                <c:pt idx="2">
                  <c:v>9.4420599999999993E-2</c:v>
                </c:pt>
                <c:pt idx="3">
                  <c:v>9.4517100000000007E-2</c:v>
                </c:pt>
                <c:pt idx="4">
                  <c:v>9.45497E-2</c:v>
                </c:pt>
              </c:numCache>
            </c:numRef>
          </c:val>
          <c:smooth val="0"/>
          <c:extLst>
            <c:ext xmlns:c16="http://schemas.microsoft.com/office/drawing/2014/chart" uri="{C3380CC4-5D6E-409C-BE32-E72D297353CC}">
              <c16:uniqueId val="{00000007-D2EF-4A39-8903-7DD392D7E7DE}"/>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Wb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'1. b'!$A$15</c:f>
              <c:strCache>
                <c:ptCount val="1"/>
                <c:pt idx="0">
                  <c:v>sim(γ=0.5)</c:v>
                </c:pt>
              </c:strCache>
            </c:strRef>
          </c:tx>
          <c:marker>
            <c:symbol val="circle"/>
            <c:size val="6"/>
            <c:spPr>
              <a:solidFill>
                <a:schemeClr val="accent1"/>
              </a:solidFill>
              <a:ln w="9525">
                <a:solidFill>
                  <a:schemeClr val="accent1"/>
                </a:solidFill>
              </a:ln>
              <a:effectLst/>
            </c:spPr>
          </c:marker>
          <c:cat>
            <c:numRef>
              <c:f>'[1]1. b'!$A$2:$A$6</c:f>
              <c:numCache>
                <c:formatCode>General</c:formatCode>
                <c:ptCount val="5"/>
                <c:pt idx="0">
                  <c:v>3</c:v>
                </c:pt>
                <c:pt idx="1">
                  <c:v>4</c:v>
                </c:pt>
                <c:pt idx="2">
                  <c:v>5</c:v>
                </c:pt>
                <c:pt idx="3">
                  <c:v>6</c:v>
                </c:pt>
                <c:pt idx="4">
                  <c:v>7</c:v>
                </c:pt>
              </c:numCache>
            </c:numRef>
          </c:cat>
          <c:val>
            <c:numRef>
              <c:f>'1. b'!$M$2:$M$6</c:f>
              <c:numCache>
                <c:formatCode>General</c:formatCode>
                <c:ptCount val="5"/>
                <c:pt idx="0">
                  <c:v>1.1118600000000001</c:v>
                </c:pt>
                <c:pt idx="1">
                  <c:v>1.2906</c:v>
                </c:pt>
                <c:pt idx="2">
                  <c:v>1.38642</c:v>
                </c:pt>
                <c:pt idx="3">
                  <c:v>1.4347799999999999</c:v>
                </c:pt>
                <c:pt idx="4">
                  <c:v>1.4564299999999999</c:v>
                </c:pt>
              </c:numCache>
            </c:numRef>
          </c:val>
          <c:smooth val="0"/>
          <c:extLst>
            <c:ext xmlns:c16="http://schemas.microsoft.com/office/drawing/2014/chart" uri="{C3380CC4-5D6E-409C-BE32-E72D297353CC}">
              <c16:uniqueId val="{00000000-F073-4D07-9616-9DF685BB09C1}"/>
            </c:ext>
          </c:extLst>
        </c:ser>
        <c:ser>
          <c:idx val="1"/>
          <c:order val="1"/>
          <c:tx>
            <c:strRef>
              <c:f>'1. b'!$A$16</c:f>
              <c:strCache>
                <c:ptCount val="1"/>
                <c:pt idx="0">
                  <c:v>ana(γ=0.5)</c:v>
                </c:pt>
              </c:strCache>
            </c:strRef>
          </c:tx>
          <c:spPr>
            <a:ln>
              <a:solidFill>
                <a:schemeClr val="accent1">
                  <a:lumMod val="60000"/>
                  <a:lumOff val="40000"/>
                </a:schemeClr>
              </a:solidFill>
              <a:prstDash val="dash"/>
            </a:ln>
          </c:spPr>
          <c:marker>
            <c:symbol val="star"/>
            <c:size val="6"/>
            <c:spPr>
              <a:noFill/>
              <a:ln w="9525">
                <a:solidFill>
                  <a:schemeClr val="accent1">
                    <a:lumMod val="60000"/>
                    <a:lumOff val="40000"/>
                  </a:schemeClr>
                </a:solidFill>
              </a:ln>
              <a:effectLst/>
            </c:spPr>
          </c:marker>
          <c:cat>
            <c:numRef>
              <c:f>'[1]1. b'!$A$2:$A$6</c:f>
              <c:numCache>
                <c:formatCode>General</c:formatCode>
                <c:ptCount val="5"/>
                <c:pt idx="0">
                  <c:v>3</c:v>
                </c:pt>
                <c:pt idx="1">
                  <c:v>4</c:v>
                </c:pt>
                <c:pt idx="2">
                  <c:v>5</c:v>
                </c:pt>
                <c:pt idx="3">
                  <c:v>6</c:v>
                </c:pt>
                <c:pt idx="4">
                  <c:v>7</c:v>
                </c:pt>
              </c:numCache>
            </c:numRef>
          </c:cat>
          <c:val>
            <c:numRef>
              <c:f>'1. b'!$M$9:$M$13</c:f>
              <c:numCache>
                <c:formatCode>General</c:formatCode>
                <c:ptCount val="5"/>
                <c:pt idx="0">
                  <c:v>1.11141</c:v>
                </c:pt>
                <c:pt idx="1">
                  <c:v>1.2906200000000001</c:v>
                </c:pt>
                <c:pt idx="2">
                  <c:v>1.3860300000000001</c:v>
                </c:pt>
                <c:pt idx="3">
                  <c:v>1.4341299999999999</c:v>
                </c:pt>
                <c:pt idx="4">
                  <c:v>1.45587</c:v>
                </c:pt>
              </c:numCache>
            </c:numRef>
          </c:val>
          <c:smooth val="0"/>
          <c:extLst>
            <c:ext xmlns:c16="http://schemas.microsoft.com/office/drawing/2014/chart" uri="{C3380CC4-5D6E-409C-BE32-E72D297353CC}">
              <c16:uniqueId val="{00000001-F073-4D07-9616-9DF685BB09C1}"/>
            </c:ext>
          </c:extLst>
        </c:ser>
        <c:ser>
          <c:idx val="2"/>
          <c:order val="2"/>
          <c:tx>
            <c:strRef>
              <c:f>'1. b'!$B$15</c:f>
              <c:strCache>
                <c:ptCount val="1"/>
                <c:pt idx="0">
                  <c:v>simH(γ=0.5)</c:v>
                </c:pt>
              </c:strCache>
            </c:strRef>
          </c:tx>
          <c:spPr>
            <a:ln>
              <a:solidFill>
                <a:schemeClr val="accent4"/>
              </a:solidFill>
            </a:ln>
          </c:spPr>
          <c:marker>
            <c:symbol val="circle"/>
            <c:size val="6"/>
            <c:spPr>
              <a:solidFill>
                <a:schemeClr val="accent4"/>
              </a:solidFill>
              <a:ln>
                <a:solidFill>
                  <a:schemeClr val="accent4"/>
                </a:solidFill>
              </a:ln>
            </c:spPr>
          </c:marker>
          <c:val>
            <c:numRef>
              <c:f>'1. b'!$W$2:$W$6</c:f>
              <c:numCache>
                <c:formatCode>General</c:formatCode>
                <c:ptCount val="5"/>
                <c:pt idx="0">
                  <c:v>0.31738699999999997</c:v>
                </c:pt>
                <c:pt idx="1">
                  <c:v>0.32625100000000001</c:v>
                </c:pt>
                <c:pt idx="2">
                  <c:v>0.32953900000000003</c:v>
                </c:pt>
                <c:pt idx="3">
                  <c:v>0.33029900000000001</c:v>
                </c:pt>
                <c:pt idx="4">
                  <c:v>0.32989099999999999</c:v>
                </c:pt>
              </c:numCache>
            </c:numRef>
          </c:val>
          <c:smooth val="0"/>
          <c:extLst>
            <c:ext xmlns:c16="http://schemas.microsoft.com/office/drawing/2014/chart" uri="{C3380CC4-5D6E-409C-BE32-E72D297353CC}">
              <c16:uniqueId val="{00000002-F073-4D07-9616-9DF685BB09C1}"/>
            </c:ext>
          </c:extLst>
        </c:ser>
        <c:ser>
          <c:idx val="3"/>
          <c:order val="3"/>
          <c:tx>
            <c:strRef>
              <c:f>'1. b'!$B$16</c:f>
              <c:strCache>
                <c:ptCount val="1"/>
                <c:pt idx="0">
                  <c:v>anaH(γ=0.5)</c:v>
                </c:pt>
              </c:strCache>
            </c:strRef>
          </c:tx>
          <c:spPr>
            <a:ln>
              <a:solidFill>
                <a:schemeClr val="accent4">
                  <a:lumMod val="60000"/>
                  <a:lumOff val="40000"/>
                </a:schemeClr>
              </a:solidFill>
              <a:prstDash val="dash"/>
            </a:ln>
          </c:spPr>
          <c:marker>
            <c:symbol val="star"/>
            <c:size val="6"/>
            <c:spPr>
              <a:noFill/>
              <a:ln>
                <a:solidFill>
                  <a:schemeClr val="accent4">
                    <a:lumMod val="60000"/>
                    <a:lumOff val="40000"/>
                  </a:schemeClr>
                </a:solidFill>
                <a:prstDash val="dash"/>
              </a:ln>
            </c:spPr>
          </c:marker>
          <c:val>
            <c:numRef>
              <c:f>'1. b'!$W$9:$W$13</c:f>
              <c:numCache>
                <c:formatCode>General</c:formatCode>
                <c:ptCount val="5"/>
                <c:pt idx="0">
                  <c:v>0.31743500000000002</c:v>
                </c:pt>
                <c:pt idx="1">
                  <c:v>0.32624300000000001</c:v>
                </c:pt>
                <c:pt idx="2">
                  <c:v>0.32944499999999999</c:v>
                </c:pt>
                <c:pt idx="3">
                  <c:v>0.33024199999999998</c:v>
                </c:pt>
                <c:pt idx="4">
                  <c:v>0.32981500000000002</c:v>
                </c:pt>
              </c:numCache>
            </c:numRef>
          </c:val>
          <c:smooth val="0"/>
          <c:extLst>
            <c:ext xmlns:c16="http://schemas.microsoft.com/office/drawing/2014/chart" uri="{C3380CC4-5D6E-409C-BE32-E72D297353CC}">
              <c16:uniqueId val="{00000003-F073-4D07-9616-9DF685BB09C1}"/>
            </c:ext>
          </c:extLst>
        </c:ser>
        <c:ser>
          <c:idx val="4"/>
          <c:order val="4"/>
          <c:tx>
            <c:strRef>
              <c:f>'1. b'!$C$15</c:f>
              <c:strCache>
                <c:ptCount val="1"/>
                <c:pt idx="0">
                  <c:v>simL(γ=0.5)</c:v>
                </c:pt>
              </c:strCache>
            </c:strRef>
          </c:tx>
          <c:spPr>
            <a:ln>
              <a:solidFill>
                <a:schemeClr val="accent6"/>
              </a:solidFill>
            </a:ln>
          </c:spPr>
          <c:marker>
            <c:symbol val="circle"/>
            <c:size val="6"/>
            <c:spPr>
              <a:solidFill>
                <a:schemeClr val="accent6"/>
              </a:solidFill>
              <a:ln>
                <a:solidFill>
                  <a:schemeClr val="accent6"/>
                </a:solidFill>
              </a:ln>
            </c:spPr>
          </c:marker>
          <c:val>
            <c:numRef>
              <c:f>'1. b'!$AG$2:$AG$6</c:f>
              <c:numCache>
                <c:formatCode>General</c:formatCode>
                <c:ptCount val="5"/>
                <c:pt idx="0">
                  <c:v>0.79447000000000001</c:v>
                </c:pt>
                <c:pt idx="1">
                  <c:v>0.96434900000000001</c:v>
                </c:pt>
                <c:pt idx="2">
                  <c:v>1.05688</c:v>
                </c:pt>
                <c:pt idx="3">
                  <c:v>1.1044799999999999</c:v>
                </c:pt>
                <c:pt idx="4">
                  <c:v>1.1265400000000001</c:v>
                </c:pt>
              </c:numCache>
            </c:numRef>
          </c:val>
          <c:smooth val="0"/>
          <c:extLst>
            <c:ext xmlns:c16="http://schemas.microsoft.com/office/drawing/2014/chart" uri="{C3380CC4-5D6E-409C-BE32-E72D297353CC}">
              <c16:uniqueId val="{00000004-F073-4D07-9616-9DF685BB09C1}"/>
            </c:ext>
          </c:extLst>
        </c:ser>
        <c:ser>
          <c:idx val="5"/>
          <c:order val="5"/>
          <c:tx>
            <c:strRef>
              <c:f>'1. b'!$C$16</c:f>
              <c:strCache>
                <c:ptCount val="1"/>
                <c:pt idx="0">
                  <c:v>anaL(γ=0.5)</c:v>
                </c:pt>
              </c:strCache>
            </c:strRef>
          </c:tx>
          <c:spPr>
            <a:ln>
              <a:solidFill>
                <a:schemeClr val="accent6">
                  <a:lumMod val="60000"/>
                  <a:lumOff val="40000"/>
                </a:schemeClr>
              </a:solidFill>
              <a:prstDash val="dash"/>
            </a:ln>
          </c:spPr>
          <c:marker>
            <c:symbol val="star"/>
            <c:size val="6"/>
            <c:spPr>
              <a:noFill/>
              <a:ln>
                <a:solidFill>
                  <a:schemeClr val="accent6">
                    <a:lumMod val="60000"/>
                    <a:lumOff val="40000"/>
                  </a:schemeClr>
                </a:solidFill>
              </a:ln>
            </c:spPr>
          </c:marker>
          <c:val>
            <c:numRef>
              <c:f>'1. b'!$AG$9:$AG$13</c:f>
              <c:numCache>
                <c:formatCode>General</c:formatCode>
                <c:ptCount val="5"/>
                <c:pt idx="0">
                  <c:v>0.79397700000000004</c:v>
                </c:pt>
                <c:pt idx="1">
                  <c:v>0.96438199999999996</c:v>
                </c:pt>
                <c:pt idx="2">
                  <c:v>1.0565899999999999</c:v>
                </c:pt>
                <c:pt idx="3">
                  <c:v>1.10389</c:v>
                </c:pt>
                <c:pt idx="4">
                  <c:v>1.1260600000000001</c:v>
                </c:pt>
              </c:numCache>
            </c:numRef>
          </c:val>
          <c:smooth val="0"/>
          <c:extLst>
            <c:ext xmlns:c16="http://schemas.microsoft.com/office/drawing/2014/chart" uri="{C3380CC4-5D6E-409C-BE32-E72D297353CC}">
              <c16:uniqueId val="{00000005-F073-4D07-9616-9DF685BB09C1}"/>
            </c:ext>
          </c:extLst>
        </c:ser>
        <c:ser>
          <c:idx val="6"/>
          <c:order val="6"/>
          <c:tx>
            <c:strRef>
              <c:f>'1. b'!$D$15</c:f>
              <c:strCache>
                <c:ptCount val="1"/>
                <c:pt idx="0">
                  <c:v>sim(γ=0)</c:v>
                </c:pt>
              </c:strCache>
            </c:strRef>
          </c:tx>
          <c:spPr>
            <a:ln>
              <a:solidFill>
                <a:schemeClr val="bg2">
                  <a:lumMod val="50000"/>
                </a:schemeClr>
              </a:solidFill>
            </a:ln>
          </c:spPr>
          <c:marker>
            <c:symbol val="circle"/>
            <c:size val="6"/>
            <c:spPr>
              <a:solidFill>
                <a:schemeClr val="bg2">
                  <a:lumMod val="50000"/>
                </a:schemeClr>
              </a:solidFill>
              <a:ln>
                <a:solidFill>
                  <a:schemeClr val="bg2">
                    <a:lumMod val="50000"/>
                  </a:schemeClr>
                </a:solidFill>
              </a:ln>
            </c:spPr>
          </c:marker>
          <c:val>
            <c:numRef>
              <c:f>'1. b'!$AN$23:$AN$27</c:f>
              <c:numCache>
                <c:formatCode>General</c:formatCode>
                <c:ptCount val="5"/>
                <c:pt idx="0">
                  <c:v>1.15615</c:v>
                </c:pt>
                <c:pt idx="1">
                  <c:v>1.3889499999999999</c:v>
                </c:pt>
                <c:pt idx="2">
                  <c:v>1.5192600000000001</c:v>
                </c:pt>
                <c:pt idx="3">
                  <c:v>1.58165</c:v>
                </c:pt>
                <c:pt idx="4">
                  <c:v>1.6046100000000001</c:v>
                </c:pt>
              </c:numCache>
            </c:numRef>
          </c:val>
          <c:smooth val="0"/>
          <c:extLst>
            <c:ext xmlns:c16="http://schemas.microsoft.com/office/drawing/2014/chart" uri="{C3380CC4-5D6E-409C-BE32-E72D297353CC}">
              <c16:uniqueId val="{00000006-F073-4D07-9616-9DF685BB09C1}"/>
            </c:ext>
          </c:extLst>
        </c:ser>
        <c:ser>
          <c:idx val="7"/>
          <c:order val="7"/>
          <c:tx>
            <c:strRef>
              <c:f>'1. b'!$D$16</c:f>
              <c:strCache>
                <c:ptCount val="1"/>
                <c:pt idx="0">
                  <c:v>ana(γ=0)</c:v>
                </c:pt>
              </c:strCache>
            </c:strRef>
          </c:tx>
          <c:spPr>
            <a:ln>
              <a:solidFill>
                <a:schemeClr val="accent3">
                  <a:lumMod val="60000"/>
                  <a:lumOff val="40000"/>
                </a:schemeClr>
              </a:solidFill>
              <a:prstDash val="dash"/>
            </a:ln>
          </c:spPr>
          <c:marker>
            <c:symbol val="star"/>
            <c:size val="6"/>
            <c:spPr>
              <a:noFill/>
              <a:ln>
                <a:solidFill>
                  <a:schemeClr val="accent3">
                    <a:lumMod val="60000"/>
                    <a:lumOff val="40000"/>
                  </a:schemeClr>
                </a:solidFill>
              </a:ln>
            </c:spPr>
          </c:marker>
          <c:val>
            <c:numRef>
              <c:f>'1. b'!$AN$30:$AN$34</c:f>
              <c:numCache>
                <c:formatCode>General</c:formatCode>
                <c:ptCount val="5"/>
                <c:pt idx="0">
                  <c:v>1.15632</c:v>
                </c:pt>
                <c:pt idx="1">
                  <c:v>1.3886700000000001</c:v>
                </c:pt>
                <c:pt idx="2">
                  <c:v>1.5199400000000001</c:v>
                </c:pt>
                <c:pt idx="3">
                  <c:v>1.58131</c:v>
                </c:pt>
                <c:pt idx="4">
                  <c:v>1.60439</c:v>
                </c:pt>
              </c:numCache>
            </c:numRef>
          </c:val>
          <c:smooth val="0"/>
          <c:extLst>
            <c:ext xmlns:c16="http://schemas.microsoft.com/office/drawing/2014/chart" uri="{C3380CC4-5D6E-409C-BE32-E72D297353CC}">
              <c16:uniqueId val="{00000007-F073-4D07-9616-9DF685BB09C1}"/>
            </c:ext>
          </c:extLst>
        </c:ser>
        <c:dLbls>
          <c:showLegendKey val="0"/>
          <c:showVal val="0"/>
          <c:showCatName val="0"/>
          <c:showSerName val="0"/>
          <c:showPercent val="0"/>
          <c:showBubbleSize val="0"/>
        </c:dLbls>
        <c:marker val="1"/>
        <c:smooth val="0"/>
        <c:axId val="241574207"/>
        <c:axId val="241579199"/>
      </c:lineChart>
      <c:catAx>
        <c:axId val="241574207"/>
        <c:scaling>
          <c:orientation val="minMax"/>
        </c:scaling>
        <c:delete val="0"/>
        <c:axPos val="b"/>
        <c:majorGridlines>
          <c:spPr>
            <a:ln w="9525" cap="flat" cmpd="sng" algn="ctr">
              <a:solidFill>
                <a:schemeClr val="tx1">
                  <a:lumMod val="15000"/>
                  <a:lumOff val="85000"/>
                </a:schemeClr>
              </a:solidFill>
              <a:round/>
            </a:ln>
            <a:effectLst/>
          </c:spPr>
        </c:majorGridlines>
        <c:title>
          <c:tx>
            <c:strRef>
              <c:f>'1. b'!$A$18</c:f>
              <c:strCache>
                <c:ptCount val="1"/>
                <c:pt idx="0">
                  <c:v>b</c:v>
                </c:pt>
              </c:strCache>
            </c:strRef>
          </c:tx>
          <c:overlay val="0"/>
          <c:spPr>
            <a:noFill/>
            <a:ln>
              <a:noFill/>
            </a:ln>
            <a:effectLst/>
          </c:spPr>
          <c:txPr>
            <a:bodyPr rot="0" vert="horz"/>
            <a:lstStyle/>
            <a:p>
              <a:pPr>
                <a:defRPr/>
              </a:pPr>
              <a:endParaRPr lang="zh-TW"/>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lgn="ctr">
              <a:defRPr/>
            </a:pPr>
            <a:endParaRPr lang="zh-TW"/>
          </a:p>
        </c:txPr>
        <c:crossAx val="241579199"/>
        <c:crosses val="autoZero"/>
        <c:auto val="1"/>
        <c:lblAlgn val="ctr"/>
        <c:lblOffset val="100"/>
        <c:noMultiLvlLbl val="0"/>
      </c:catAx>
      <c:valAx>
        <c:axId val="241579199"/>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0" vert="horz"/>
              <a:lstStyle/>
              <a:p>
                <a:pPr>
                  <a:defRPr/>
                </a:pPr>
                <a:r>
                  <a:rPr lang="en-US"/>
                  <a:t>Lb</a:t>
                </a:r>
              </a:p>
            </c:rich>
          </c:tx>
          <c:layout>
            <c:manualLayout>
              <c:xMode val="edge"/>
              <c:yMode val="edge"/>
              <c:x val="2.5000000000000001E-2"/>
              <c:y val="0.38400941261652649"/>
            </c:manualLayout>
          </c:layout>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TW"/>
          </a:p>
        </c:txPr>
        <c:crossAx val="241574207"/>
        <c:crosses val="autoZero"/>
        <c:crossBetween val="between"/>
      </c:valAx>
    </c:plotArea>
    <c:legend>
      <c:legendPos val="r"/>
      <c:overlay val="0"/>
      <c:spPr>
        <a:noFill/>
        <a:ln>
          <a:noFill/>
        </a:ln>
        <a:effectLst/>
      </c:spPr>
      <c:txPr>
        <a:bodyPr rot="0" vert="horz"/>
        <a:lstStyle/>
        <a:p>
          <a:pPr>
            <a:defRPr/>
          </a:pPr>
          <a:endParaRPr lang="zh-TW"/>
        </a:p>
      </c:txPr>
    </c:legend>
    <c:plotVisOnly val="1"/>
    <c:dispBlanksAs val="gap"/>
    <c:showDLblsOverMax val="0"/>
    <c:extLst/>
  </c:chart>
  <c:spPr>
    <a:solidFill>
      <a:srgbClr val="FFFFFF"/>
    </a:solidFill>
    <a:ln w="12700" cap="flat" cmpd="sng" algn="ctr">
      <a:solidFill>
        <a:srgbClr val="9BAFB5"/>
      </a:solidFill>
      <a:prstDash val="solid"/>
      <a:miter lim="800000"/>
    </a:ln>
    <a:effectLst/>
  </c:spPr>
  <c:txPr>
    <a:bodyPr/>
    <a:lstStyle/>
    <a:p>
      <a:pPr>
        <a:defRPr>
          <a:solidFill>
            <a:srgbClr val="000000"/>
          </a:solidFill>
          <a:latin typeface="+mn-lt"/>
          <a:ea typeface="+mn-ea"/>
          <a:cs typeface="+mn-cs"/>
        </a:defRPr>
      </a:pPr>
      <a:endParaRPr lang="zh-TW"/>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B187BF1F-A8EA-42DA-946A-408501E4AF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A3DB5A80-E851-4843-9AAA-D26EDE14BE0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DBE6CB-BD5E-442E-9493-4111C3A2874C}" type="datetimeFigureOut">
              <a:rPr lang="zh-TW" altLang="en-US" smtClean="0"/>
              <a:t>2025/6/19</a:t>
            </a:fld>
            <a:endParaRPr lang="zh-TW" altLang="en-US"/>
          </a:p>
        </p:txBody>
      </p:sp>
      <p:sp>
        <p:nvSpPr>
          <p:cNvPr id="4" name="頁尾版面配置區 3">
            <a:extLst>
              <a:ext uri="{FF2B5EF4-FFF2-40B4-BE49-F238E27FC236}">
                <a16:creationId xmlns:a16="http://schemas.microsoft.com/office/drawing/2014/main" id="{75D37228-4465-4951-B239-9DC98E7EB81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F53F2D1D-2685-4D06-82D5-4E1D07BD07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0BF3CB-03CD-4315-86AD-B083416D1292}" type="slidenum">
              <a:rPr lang="zh-TW" altLang="en-US" smtClean="0"/>
              <a:t>‹#›</a:t>
            </a:fld>
            <a:endParaRPr lang="zh-TW" altLang="en-US"/>
          </a:p>
        </p:txBody>
      </p:sp>
    </p:spTree>
    <p:extLst>
      <p:ext uri="{BB962C8B-B14F-4D97-AF65-F5344CB8AC3E}">
        <p14:creationId xmlns:p14="http://schemas.microsoft.com/office/powerpoint/2010/main" val="3524068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C4A521-691A-45AC-80F9-8E484ED712C1}" type="datetimeFigureOut">
              <a:rPr lang="zh-TW" altLang="en-US" smtClean="0"/>
              <a:t>2025/6/19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1DB68-DA2F-485E-BF37-2158D2F609CB}" type="slidenum">
              <a:rPr lang="zh-TW" altLang="en-US" smtClean="0"/>
              <a:t>‹#›</a:t>
            </a:fld>
            <a:endParaRPr lang="zh-TW" altLang="en-US"/>
          </a:p>
        </p:txBody>
      </p:sp>
    </p:spTree>
    <p:extLst>
      <p:ext uri="{BB962C8B-B14F-4D97-AF65-F5344CB8AC3E}">
        <p14:creationId xmlns:p14="http://schemas.microsoft.com/office/powerpoint/2010/main" val="2125219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區塊鏈目前已迅速發展成為數位信任與去中心化系統的基礎架構。</a:t>
            </a:r>
            <a:endParaRPr lang="en-US" altLang="zh-TW" dirty="0"/>
          </a:p>
          <a:p>
            <a:r>
              <a:rPr lang="zh-TW" altLang="en-US" dirty="0"/>
              <a:t>有著去中心化、透明性與不可篡改性等特性，適用於資料的安全儲存。</a:t>
            </a:r>
            <a:endParaRPr lang="en-US" altLang="zh-TW" dirty="0"/>
          </a:p>
          <a:p>
            <a:r>
              <a:rPr lang="zh-TW" altLang="en-US" dirty="0"/>
              <a:t>區塊鏈原先設計用於支持比特幣等加密貨幣，但如今已廣泛應用於金融、醫療、媒體、物流與能源等多個領域。</a:t>
            </a:r>
            <a:endParaRPr lang="en-US" altLang="zh-TW" dirty="0"/>
          </a:p>
          <a:p>
            <a:endParaRPr lang="en-US" altLang="zh-TW" dirty="0"/>
          </a:p>
          <a:p>
            <a:r>
              <a:rPr lang="zh-TW" altLang="en-US" dirty="0"/>
              <a:t>然而，當今區塊鏈技術面臨的一項重大挑戰是「跨鏈互通性」，也就是讓獨立運作的區塊鏈網路之間能夠互相溝通與交換資產或資訊。</a:t>
            </a:r>
            <a:endParaRPr lang="en-US" altLang="zh-TW" dirty="0"/>
          </a:p>
          <a:p>
            <a:r>
              <a:rPr lang="zh-TW" altLang="en-US" dirty="0"/>
              <a:t>為解決此問題，開發出了「跨鏈橋接（</a:t>
            </a:r>
            <a:r>
              <a:rPr lang="en-US" altLang="zh-TW" dirty="0"/>
              <a:t>cross-chain bridges</a:t>
            </a:r>
            <a:r>
              <a:rPr lang="zh-TW" altLang="en-US" dirty="0"/>
              <a:t>）」</a:t>
            </a:r>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a:t>
            </a:fld>
            <a:endParaRPr lang="zh-TW" altLang="en-US"/>
          </a:p>
        </p:txBody>
      </p:sp>
    </p:spTree>
    <p:extLst>
      <p:ext uri="{BB962C8B-B14F-4D97-AF65-F5344CB8AC3E}">
        <p14:creationId xmlns:p14="http://schemas.microsoft.com/office/powerpoint/2010/main" val="1654416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22</a:t>
            </a:fld>
            <a:endParaRPr lang="zh-TW" altLang="en-US"/>
          </a:p>
        </p:txBody>
      </p:sp>
    </p:spTree>
    <p:extLst>
      <p:ext uri="{BB962C8B-B14F-4D97-AF65-F5344CB8AC3E}">
        <p14:creationId xmlns:p14="http://schemas.microsoft.com/office/powerpoint/2010/main" val="2681474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23</a:t>
            </a:fld>
            <a:endParaRPr lang="zh-TW" altLang="en-US"/>
          </a:p>
        </p:txBody>
      </p:sp>
    </p:spTree>
    <p:extLst>
      <p:ext uri="{BB962C8B-B14F-4D97-AF65-F5344CB8AC3E}">
        <p14:creationId xmlns:p14="http://schemas.microsoft.com/office/powerpoint/2010/main" val="3765239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25</a:t>
            </a:fld>
            <a:endParaRPr lang="zh-TW" altLang="en-US"/>
          </a:p>
        </p:txBody>
      </p:sp>
    </p:spTree>
    <p:extLst>
      <p:ext uri="{BB962C8B-B14F-4D97-AF65-F5344CB8AC3E}">
        <p14:creationId xmlns:p14="http://schemas.microsoft.com/office/powerpoint/2010/main" val="3833569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28</a:t>
            </a:fld>
            <a:endParaRPr lang="zh-TW" altLang="en-US"/>
          </a:p>
        </p:txBody>
      </p:sp>
    </p:spTree>
    <p:extLst>
      <p:ext uri="{BB962C8B-B14F-4D97-AF65-F5344CB8AC3E}">
        <p14:creationId xmlns:p14="http://schemas.microsoft.com/office/powerpoint/2010/main" val="797483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30</a:t>
            </a:fld>
            <a:endParaRPr lang="zh-TW" altLang="en-US"/>
          </a:p>
        </p:txBody>
      </p:sp>
    </p:spTree>
    <p:extLst>
      <p:ext uri="{BB962C8B-B14F-4D97-AF65-F5344CB8AC3E}">
        <p14:creationId xmlns:p14="http://schemas.microsoft.com/office/powerpoint/2010/main" val="2037410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34</a:t>
            </a:fld>
            <a:endParaRPr lang="zh-TW" altLang="en-US"/>
          </a:p>
        </p:txBody>
      </p:sp>
    </p:spTree>
    <p:extLst>
      <p:ext uri="{BB962C8B-B14F-4D97-AF65-F5344CB8AC3E}">
        <p14:creationId xmlns:p14="http://schemas.microsoft.com/office/powerpoint/2010/main" val="4100599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45</a:t>
            </a:fld>
            <a:endParaRPr lang="zh-TW" altLang="en-US"/>
          </a:p>
        </p:txBody>
      </p:sp>
    </p:spTree>
    <p:extLst>
      <p:ext uri="{BB962C8B-B14F-4D97-AF65-F5344CB8AC3E}">
        <p14:creationId xmlns:p14="http://schemas.microsoft.com/office/powerpoint/2010/main" val="3442456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8</a:t>
            </a:fld>
            <a:endParaRPr lang="zh-TW" altLang="en-US"/>
          </a:p>
        </p:txBody>
      </p:sp>
    </p:spTree>
    <p:extLst>
      <p:ext uri="{BB962C8B-B14F-4D97-AF65-F5344CB8AC3E}">
        <p14:creationId xmlns:p14="http://schemas.microsoft.com/office/powerpoint/2010/main" val="2839720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9</a:t>
            </a:fld>
            <a:endParaRPr lang="zh-TW" altLang="en-US"/>
          </a:p>
        </p:txBody>
      </p:sp>
    </p:spTree>
    <p:extLst>
      <p:ext uri="{BB962C8B-B14F-4D97-AF65-F5344CB8AC3E}">
        <p14:creationId xmlns:p14="http://schemas.microsoft.com/office/powerpoint/2010/main" val="2935360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11</a:t>
            </a:fld>
            <a:endParaRPr lang="zh-TW" altLang="en-US"/>
          </a:p>
        </p:txBody>
      </p:sp>
    </p:spTree>
    <p:extLst>
      <p:ext uri="{BB962C8B-B14F-4D97-AF65-F5344CB8AC3E}">
        <p14:creationId xmlns:p14="http://schemas.microsoft.com/office/powerpoint/2010/main" val="3993611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15</a:t>
            </a:fld>
            <a:endParaRPr lang="zh-TW" altLang="en-US"/>
          </a:p>
        </p:txBody>
      </p:sp>
    </p:spTree>
    <p:extLst>
      <p:ext uri="{BB962C8B-B14F-4D97-AF65-F5344CB8AC3E}">
        <p14:creationId xmlns:p14="http://schemas.microsoft.com/office/powerpoint/2010/main" val="1689161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17</a:t>
            </a:fld>
            <a:endParaRPr lang="zh-TW" altLang="en-US"/>
          </a:p>
        </p:txBody>
      </p:sp>
    </p:spTree>
    <p:extLst>
      <p:ext uri="{BB962C8B-B14F-4D97-AF65-F5344CB8AC3E}">
        <p14:creationId xmlns:p14="http://schemas.microsoft.com/office/powerpoint/2010/main" val="2417646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18</a:t>
            </a:fld>
            <a:endParaRPr lang="zh-TW" altLang="en-US"/>
          </a:p>
        </p:txBody>
      </p:sp>
    </p:spTree>
    <p:extLst>
      <p:ext uri="{BB962C8B-B14F-4D97-AF65-F5344CB8AC3E}">
        <p14:creationId xmlns:p14="http://schemas.microsoft.com/office/powerpoint/2010/main" val="356836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20</a:t>
            </a:fld>
            <a:endParaRPr lang="zh-TW" altLang="en-US"/>
          </a:p>
        </p:txBody>
      </p:sp>
    </p:spTree>
    <p:extLst>
      <p:ext uri="{BB962C8B-B14F-4D97-AF65-F5344CB8AC3E}">
        <p14:creationId xmlns:p14="http://schemas.microsoft.com/office/powerpoint/2010/main" val="79270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8B1DB68-DA2F-485E-BF37-2158D2F609CB}" type="slidenum">
              <a:rPr lang="zh-TW" altLang="en-US" smtClean="0"/>
              <a:t>21</a:t>
            </a:fld>
            <a:endParaRPr lang="zh-TW" altLang="en-US"/>
          </a:p>
        </p:txBody>
      </p:sp>
    </p:spTree>
    <p:extLst>
      <p:ext uri="{BB962C8B-B14F-4D97-AF65-F5344CB8AC3E}">
        <p14:creationId xmlns:p14="http://schemas.microsoft.com/office/powerpoint/2010/main" val="1880611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7" name="Date Placeholder 6"/>
          <p:cNvSpPr>
            <a:spLocks noGrp="1"/>
          </p:cNvSpPr>
          <p:nvPr>
            <p:ph type="dt" sz="half" idx="10"/>
          </p:nvPr>
        </p:nvSpPr>
        <p:spPr/>
        <p:txBody>
          <a:bodyPr/>
          <a:lstStyle/>
          <a:p>
            <a:fld id="{9DFC1498-B339-4F99-847D-6F2E95EA39AF}" type="datetime1">
              <a:rPr lang="en-US" altLang="zh-TW" smtClean="0"/>
              <a:t>6/19/2025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884719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CA43BD4-02C5-47FD-A756-A9121D6A0B71}" type="datetime1">
              <a:rPr lang="en-US" altLang="zh-TW" smtClean="0"/>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54418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9030791-49CD-47C3-B8C9-1544CE755BD9}" type="datetime1">
              <a:rPr lang="en-US" altLang="zh-TW" smtClean="0"/>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196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850900" y="379494"/>
            <a:ext cx="5029200" cy="1188720"/>
          </a:xfrm>
        </p:spPr>
        <p:txBody>
          <a:bodyPr>
            <a:noAutofit/>
          </a:bodyPr>
          <a:lstStyle>
            <a:lvl1pPr algn="l">
              <a:defRPr sz="3600" b="1" cap="none" baseline="0">
                <a:latin typeface="Times New Roman" panose="02020603050405020304" pitchFamily="18" charset="0"/>
                <a:ea typeface="標楷體" panose="03000509000000000000" pitchFamily="65" charset="-120"/>
                <a:cs typeface="Times New Roman" panose="02020603050405020304" pitchFamily="18" charset="0"/>
              </a:defRPr>
            </a:lvl1pPr>
          </a:lstStyle>
          <a:p>
            <a:r>
              <a:rPr lang="zh-TW" altLang="en-US" dirty="0"/>
              <a:t>按一下以編輯母片標題樣式</a:t>
            </a:r>
            <a:endParaRPr lang="en-US" dirty="0"/>
          </a:p>
        </p:txBody>
      </p:sp>
      <p:sp>
        <p:nvSpPr>
          <p:cNvPr id="3" name="Content Placeholder 2"/>
          <p:cNvSpPr>
            <a:spLocks noGrp="1"/>
          </p:cNvSpPr>
          <p:nvPr>
            <p:ph idx="1"/>
          </p:nvPr>
        </p:nvSpPr>
        <p:spPr>
          <a:xfrm>
            <a:off x="850900" y="1959365"/>
            <a:ext cx="10490200" cy="3867404"/>
          </a:xfrm>
        </p:spPr>
        <p:txBody>
          <a:bodyPr anchor="ctr"/>
          <a:lstStyle>
            <a:lvl1pPr>
              <a:defRPr sz="2400">
                <a:latin typeface="Times New Roman" panose="02020603050405020304" pitchFamily="18" charset="0"/>
                <a:ea typeface="標楷體" panose="03000509000000000000" pitchFamily="65" charset="-120"/>
                <a:cs typeface="Times New Roman" panose="02020603050405020304" pitchFamily="18" charset="0"/>
              </a:defRPr>
            </a:lvl1pPr>
            <a:lvl2pPr>
              <a:defRPr sz="2000">
                <a:latin typeface="Times New Roman" panose="02020603050405020304" pitchFamily="18" charset="0"/>
                <a:ea typeface="標楷體" panose="03000509000000000000" pitchFamily="65" charset="-120"/>
                <a:cs typeface="Times New Roman" panose="02020603050405020304" pitchFamily="18" charset="0"/>
              </a:defRPr>
            </a:lvl2pPr>
            <a:lvl3pPr>
              <a:defRPr>
                <a:latin typeface="Times New Roman" panose="02020603050405020304" pitchFamily="18" charset="0"/>
                <a:ea typeface="標楷體" panose="03000509000000000000" pitchFamily="65" charset="-120"/>
                <a:cs typeface="Times New Roman" panose="02020603050405020304" pitchFamily="18" charset="0"/>
              </a:defRPr>
            </a:lvl3pPr>
            <a:lvl4pPr>
              <a:defRPr>
                <a:latin typeface="Times New Roman" panose="02020603050405020304" pitchFamily="18" charset="0"/>
                <a:ea typeface="標楷體" panose="03000509000000000000" pitchFamily="65" charset="-120"/>
                <a:cs typeface="Times New Roman" panose="02020603050405020304" pitchFamily="18" charset="0"/>
              </a:defRPr>
            </a:lvl4pPr>
            <a:lvl5pPr>
              <a:defRPr>
                <a:latin typeface="Times New Roman" panose="02020603050405020304" pitchFamily="18" charset="0"/>
                <a:ea typeface="標楷體" panose="03000509000000000000" pitchFamily="65" charset="-120"/>
                <a:cs typeface="Times New Roman" panose="02020603050405020304" pitchFamily="18"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7" name="Date Placeholder 6"/>
          <p:cNvSpPr>
            <a:spLocks noGrp="1"/>
          </p:cNvSpPr>
          <p:nvPr>
            <p:ph type="dt" sz="half" idx="10"/>
          </p:nvPr>
        </p:nvSpPr>
        <p:spPr/>
        <p:txBody>
          <a:bodyPr/>
          <a:lstStyle/>
          <a:p>
            <a:fld id="{C091C529-580C-4261-AC72-415FCA30A7ED}" type="datetime1">
              <a:rPr lang="en-US" altLang="zh-TW" smtClean="0"/>
              <a:t>6/19/2025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36276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C4DBCBAE-7E4B-4FDE-A806-547B92C69CC5}" type="datetime1">
              <a:rPr lang="en-US" altLang="zh-TW" smtClean="0"/>
              <a:t>6/19/2025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77702609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8" name="Date Placeholder 7"/>
          <p:cNvSpPr>
            <a:spLocks noGrp="1"/>
          </p:cNvSpPr>
          <p:nvPr>
            <p:ph type="dt" sz="half" idx="10"/>
          </p:nvPr>
        </p:nvSpPr>
        <p:spPr/>
        <p:txBody>
          <a:bodyPr/>
          <a:lstStyle/>
          <a:p>
            <a:fld id="{80EDBA7D-9675-4A79-B47A-6598BDAC5107}" type="datetime1">
              <a:rPr lang="en-US" altLang="zh-TW" smtClean="0"/>
              <a:t>6/19/2025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115725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583436" y="3143250"/>
            <a:ext cx="4270248" cy="2596776"/>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7" name="Date Placeholder 6"/>
          <p:cNvSpPr>
            <a:spLocks noGrp="1"/>
          </p:cNvSpPr>
          <p:nvPr>
            <p:ph type="dt" sz="half" idx="10"/>
          </p:nvPr>
        </p:nvSpPr>
        <p:spPr/>
        <p:txBody>
          <a:bodyPr/>
          <a:lstStyle/>
          <a:p>
            <a:fld id="{14A036D4-1B90-4C8A-9F01-CF52CD636A80}" type="datetime1">
              <a:rPr lang="en-US" altLang="zh-TW" smtClean="0"/>
              <a:t>6/19/2025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1529129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D58272C3-4F97-4184-9D7B-411DDAED9C5E}" type="datetime1">
              <a:rPr lang="en-US" altLang="zh-TW" smtClean="0"/>
              <a:t>6/19/2025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2232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B68CC-4590-4DC8-ADD5-E515E908BDA3}" type="datetime1">
              <a:rPr lang="en-US" altLang="zh-TW" smtClean="0"/>
              <a:t>6/19/2025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5377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9" name="Date Placeholder 8"/>
          <p:cNvSpPr>
            <a:spLocks noGrp="1"/>
          </p:cNvSpPr>
          <p:nvPr>
            <p:ph type="dt" sz="half" idx="10"/>
          </p:nvPr>
        </p:nvSpPr>
        <p:spPr/>
        <p:txBody>
          <a:bodyPr/>
          <a:lstStyle/>
          <a:p>
            <a:fld id="{3609F672-AB26-4523-9114-767A829D4D2C}" type="datetime1">
              <a:rPr lang="en-US" altLang="zh-TW" smtClean="0"/>
              <a:t>6/19/2025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4845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C9C5FB4F-35F6-4158-9ACB-242C0D5DBB0E}" type="datetime1">
              <a:rPr lang="en-US" altLang="zh-TW" smtClean="0"/>
              <a:t>6/19/2025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1388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850900" y="339344"/>
            <a:ext cx="10490200" cy="1188720"/>
          </a:xfrm>
          <a:prstGeom prst="rect">
            <a:avLst/>
          </a:prstGeom>
          <a:noFill/>
          <a:ln w="31750" cap="sq">
            <a:noFill/>
            <a:miter lim="800000"/>
          </a:ln>
        </p:spPr>
        <p:txBody>
          <a:bodyPr vert="horz" lIns="182880" tIns="182880" rIns="182880" bIns="182880" rtlCol="0" anchor="ctr">
            <a:normAutofit/>
          </a:bodyPr>
          <a:lstStyle/>
          <a:p>
            <a:r>
              <a:rPr lang="zh-TW" altLang="en-US" dirty="0"/>
              <a:t>按一下以編輯母片標題樣式</a:t>
            </a:r>
            <a:endParaRPr lang="en-US" dirty="0"/>
          </a:p>
        </p:txBody>
      </p:sp>
      <p:sp>
        <p:nvSpPr>
          <p:cNvPr id="3" name="Text Placeholder 2"/>
          <p:cNvSpPr>
            <a:spLocks noGrp="1"/>
          </p:cNvSpPr>
          <p:nvPr>
            <p:ph type="body" idx="1"/>
          </p:nvPr>
        </p:nvSpPr>
        <p:spPr>
          <a:xfrm>
            <a:off x="850900" y="1739899"/>
            <a:ext cx="10490200" cy="4478017"/>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endParaRPr lang="en-US" dirty="0"/>
          </a:p>
        </p:txBody>
      </p:sp>
      <p:sp>
        <p:nvSpPr>
          <p:cNvPr id="4" name="Date Placeholder 3"/>
          <p:cNvSpPr>
            <a:spLocks noGrp="1"/>
          </p:cNvSpPr>
          <p:nvPr>
            <p:ph type="dt" sz="half" idx="2"/>
          </p:nvPr>
        </p:nvSpPr>
        <p:spPr>
          <a:xfrm>
            <a:off x="1067318" y="628155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31641C9-B83C-4E03-A33C-63CEF0F8E593}" type="datetime1">
              <a:rPr lang="en-US" altLang="zh-TW" smtClean="0"/>
              <a:t>6/19/2025</a:t>
            </a:fld>
            <a:endParaRPr lang="en-US" dirty="0"/>
          </a:p>
        </p:txBody>
      </p:sp>
      <p:sp>
        <p:nvSpPr>
          <p:cNvPr id="5" name="Footer Placeholder 4"/>
          <p:cNvSpPr>
            <a:spLocks noGrp="1"/>
          </p:cNvSpPr>
          <p:nvPr>
            <p:ph type="ftr" sz="quarter" idx="3"/>
          </p:nvPr>
        </p:nvSpPr>
        <p:spPr>
          <a:xfrm>
            <a:off x="4548689" y="6292088"/>
            <a:ext cx="5901189" cy="320040"/>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9E57DC2-970A-4B3E-BB1C-7A09969E49DF}" type="slidenum">
              <a:rPr lang="en-US" smtClean="0"/>
              <a:pPr/>
              <a:t>‹#›</a:t>
            </a:fld>
            <a:endParaRPr lang="en-US" dirty="0"/>
          </a:p>
        </p:txBody>
      </p:sp>
      <p:cxnSp>
        <p:nvCxnSpPr>
          <p:cNvPr id="8" name="直線接點 7">
            <a:extLst>
              <a:ext uri="{FF2B5EF4-FFF2-40B4-BE49-F238E27FC236}">
                <a16:creationId xmlns:a16="http://schemas.microsoft.com/office/drawing/2014/main" id="{F7CCB990-AB10-477B-AC59-E7B7892E8C87}"/>
              </a:ext>
            </a:extLst>
          </p:cNvPr>
          <p:cNvCxnSpPr>
            <a:cxnSpLocks/>
          </p:cNvCxnSpPr>
          <p:nvPr userDrawn="1"/>
        </p:nvCxnSpPr>
        <p:spPr>
          <a:xfrm>
            <a:off x="850900" y="1528064"/>
            <a:ext cx="4680000"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9112745"/>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mn-ea"/>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2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42.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43.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chart" Target="../charts/char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F6C76E-D787-48A0-BC2F-A9371AC2A239}"/>
              </a:ext>
            </a:extLst>
          </p:cNvPr>
          <p:cNvSpPr>
            <a:spLocks noGrp="1"/>
          </p:cNvSpPr>
          <p:nvPr>
            <p:ph type="ctrTitle"/>
          </p:nvPr>
        </p:nvSpPr>
        <p:spPr>
          <a:xfrm>
            <a:off x="1181358" y="1648754"/>
            <a:ext cx="9829284" cy="2542245"/>
          </a:xfrm>
        </p:spPr>
        <p:txBody>
          <a:bodyPr anchor="ctr">
            <a:normAutofit/>
          </a:bodyPr>
          <a:lstStyle/>
          <a:p>
            <a:r>
              <a:rPr lang="zh-TW" altLang="en-US" sz="3600" dirty="0">
                <a:latin typeface="標楷體" panose="03000509000000000000" pitchFamily="65" charset="-120"/>
                <a:ea typeface="標楷體" panose="03000509000000000000" pitchFamily="65" charset="-120"/>
              </a:rPr>
              <a:t>運用優先權與無耐性之區塊鏈交易模型研究</a:t>
            </a:r>
            <a:br>
              <a:rPr lang="en-US" altLang="zh-TW" sz="3600" dirty="0">
                <a:latin typeface="標楷體" panose="03000509000000000000" pitchFamily="65" charset="-120"/>
                <a:ea typeface="標楷體" panose="03000509000000000000" pitchFamily="65" charset="-120"/>
              </a:rPr>
            </a:br>
            <a:r>
              <a:rPr lang="en-US" altLang="zh-TW" sz="4000" cap="none" dirty="0">
                <a:latin typeface="Times New Roman" panose="02020603050405020304" pitchFamily="18" charset="0"/>
                <a:cs typeface="Times New Roman" panose="02020603050405020304" pitchFamily="18" charset="0"/>
              </a:rPr>
              <a:t>A Study on Blockchain Transaction Models with Priority and Impatience</a:t>
            </a:r>
            <a:endParaRPr lang="zh-TW" altLang="en-US" sz="4000" cap="none" dirty="0">
              <a:latin typeface="標楷體" panose="03000509000000000000" pitchFamily="65" charset="-120"/>
              <a:ea typeface="標楷體" panose="03000509000000000000" pitchFamily="65" charset="-120"/>
            </a:endParaRPr>
          </a:p>
        </p:txBody>
      </p:sp>
      <p:sp>
        <p:nvSpPr>
          <p:cNvPr id="7" name="副標題 2">
            <a:extLst>
              <a:ext uri="{FF2B5EF4-FFF2-40B4-BE49-F238E27FC236}">
                <a16:creationId xmlns:a16="http://schemas.microsoft.com/office/drawing/2014/main" id="{74B0E22F-A93F-475B-BA54-F091027C9A36}"/>
              </a:ext>
            </a:extLst>
          </p:cNvPr>
          <p:cNvSpPr txBox="1">
            <a:spLocks/>
          </p:cNvSpPr>
          <p:nvPr/>
        </p:nvSpPr>
        <p:spPr>
          <a:xfrm>
            <a:off x="4251685" y="4850203"/>
            <a:ext cx="3688111" cy="987889"/>
          </a:xfrm>
          <a:prstGeom prst="rect">
            <a:avLst/>
          </a:prstGeom>
        </p:spPr>
        <p:txBody>
          <a:bodyPr vert="horz" lIns="91440" tIns="45720" rIns="91440" bIns="45720" rtlCol="0">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pPr algn="l"/>
            <a:r>
              <a:rPr lang="zh-TW" altLang="en-US" sz="2400" b="1" dirty="0">
                <a:solidFill>
                  <a:schemeClr val="tx1"/>
                </a:solidFill>
                <a:latin typeface="標楷體" panose="03000509000000000000" pitchFamily="65" charset="-120"/>
                <a:ea typeface="標楷體" panose="03000509000000000000" pitchFamily="65" charset="-120"/>
              </a:rPr>
              <a:t>指导教授： 钟顺平 教授</a:t>
            </a:r>
            <a:endParaRPr lang="en-US" altLang="zh-TW" sz="2400" b="1" dirty="0">
              <a:solidFill>
                <a:schemeClr val="tx1"/>
              </a:solidFill>
              <a:latin typeface="標楷體" panose="03000509000000000000" pitchFamily="65" charset="-120"/>
              <a:ea typeface="標楷體" panose="03000509000000000000" pitchFamily="65" charset="-120"/>
            </a:endParaRPr>
          </a:p>
          <a:p>
            <a:pPr algn="just"/>
            <a:r>
              <a:rPr lang="zh-TW" altLang="en-US" sz="2400" b="1" dirty="0">
                <a:solidFill>
                  <a:schemeClr val="tx1"/>
                </a:solidFill>
                <a:latin typeface="標楷體" panose="03000509000000000000" pitchFamily="65" charset="-120"/>
                <a:ea typeface="標楷體" panose="03000509000000000000" pitchFamily="65" charset="-120"/>
              </a:rPr>
              <a:t>研 究 生： </a:t>
            </a:r>
            <a:r>
              <a:rPr lang="zh-TW" altLang="en-US" b="1" dirty="0">
                <a:solidFill>
                  <a:schemeClr val="tx1"/>
                </a:solidFill>
                <a:latin typeface="標楷體" panose="03000509000000000000" pitchFamily="65" charset="-120"/>
                <a:ea typeface="標楷體" panose="03000509000000000000" pitchFamily="65" charset="-120"/>
              </a:rPr>
              <a:t>蔡怡翔</a:t>
            </a:r>
            <a:endParaRPr lang="en-US" altLang="zh-TW" sz="2400" b="1" dirty="0">
              <a:solidFill>
                <a:schemeClr val="tx1"/>
              </a:solidFill>
              <a:latin typeface="標楷體" panose="03000509000000000000" pitchFamily="65" charset="-120"/>
              <a:ea typeface="標楷體" panose="03000509000000000000" pitchFamily="65" charset="-120"/>
            </a:endParaRPr>
          </a:p>
        </p:txBody>
      </p:sp>
      <p:sp>
        <p:nvSpPr>
          <p:cNvPr id="8" name="副標題 2">
            <a:extLst>
              <a:ext uri="{FF2B5EF4-FFF2-40B4-BE49-F238E27FC236}">
                <a16:creationId xmlns:a16="http://schemas.microsoft.com/office/drawing/2014/main" id="{D46F0EDC-AA60-4854-B3EC-6B09C08C75FC}"/>
              </a:ext>
            </a:extLst>
          </p:cNvPr>
          <p:cNvSpPr txBox="1">
            <a:spLocks/>
          </p:cNvSpPr>
          <p:nvPr/>
        </p:nvSpPr>
        <p:spPr>
          <a:xfrm>
            <a:off x="4251686" y="5963896"/>
            <a:ext cx="3688111" cy="679340"/>
          </a:xfrm>
          <a:prstGeom prst="rect">
            <a:avLst/>
          </a:prstGeom>
        </p:spPr>
        <p:txBody>
          <a:bodyPr vert="horz" lIns="91440" tIns="45720" rIns="91440" bIns="45720" rtlCol="0" anchor="ctr">
            <a:no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2"/>
                </a:solidFill>
                <a:latin typeface="+mn-lt"/>
                <a:ea typeface="+mn-ea"/>
                <a:cs typeface="+mn-cs"/>
              </a:defRPr>
            </a:lvl9pPr>
          </a:lstStyle>
          <a:p>
            <a:r>
              <a:rPr lang="zh-TW" altLang="en-US" sz="2400" b="1" dirty="0">
                <a:solidFill>
                  <a:schemeClr val="tx1"/>
                </a:solidFill>
                <a:latin typeface="標楷體" panose="03000509000000000000" pitchFamily="65" charset="-120"/>
                <a:ea typeface="標楷體" panose="03000509000000000000" pitchFamily="65" charset="-120"/>
              </a:rPr>
              <a:t>公元 </a:t>
            </a:r>
            <a:r>
              <a:rPr lang="en-US" altLang="zh-TW" sz="2400" b="1" dirty="0">
                <a:solidFill>
                  <a:schemeClr val="tx1"/>
                </a:solidFill>
                <a:latin typeface="標楷體" panose="03000509000000000000" pitchFamily="65" charset="-120"/>
                <a:ea typeface="標楷體" panose="03000509000000000000" pitchFamily="65" charset="-120"/>
              </a:rPr>
              <a:t>2025</a:t>
            </a:r>
            <a:r>
              <a:rPr lang="zh-TW" altLang="en-US" sz="2400" b="1" dirty="0">
                <a:solidFill>
                  <a:schemeClr val="tx1"/>
                </a:solidFill>
                <a:latin typeface="標楷體" panose="03000509000000000000" pitchFamily="65" charset="-120"/>
                <a:ea typeface="標楷體" panose="03000509000000000000" pitchFamily="65" charset="-120"/>
              </a:rPr>
              <a:t> 年 </a:t>
            </a:r>
            <a:r>
              <a:rPr lang="en-US" altLang="zh-TW" sz="2400" b="1" dirty="0">
                <a:solidFill>
                  <a:schemeClr val="tx1"/>
                </a:solidFill>
                <a:latin typeface="標楷體" panose="03000509000000000000" pitchFamily="65" charset="-120"/>
                <a:ea typeface="標楷體" panose="03000509000000000000" pitchFamily="65" charset="-120"/>
              </a:rPr>
              <a:t>0</a:t>
            </a:r>
            <a:r>
              <a:rPr lang="zh-TW" altLang="en-US" sz="2400" b="1" dirty="0">
                <a:solidFill>
                  <a:schemeClr val="tx1"/>
                </a:solidFill>
                <a:latin typeface="標楷體" panose="03000509000000000000" pitchFamily="65" charset="-120"/>
                <a:ea typeface="標楷體" panose="03000509000000000000" pitchFamily="65" charset="-120"/>
              </a:rPr>
              <a:t> 月 </a:t>
            </a:r>
            <a:r>
              <a:rPr lang="en-US" altLang="zh-TW" sz="2400" b="1" dirty="0">
                <a:solidFill>
                  <a:schemeClr val="tx1"/>
                </a:solidFill>
                <a:latin typeface="標楷體" panose="03000509000000000000" pitchFamily="65" charset="-120"/>
                <a:ea typeface="標楷體" panose="03000509000000000000" pitchFamily="65" charset="-120"/>
              </a:rPr>
              <a:t>0</a:t>
            </a:r>
            <a:r>
              <a:rPr lang="zh-TW" altLang="en-US" sz="2400" b="1" dirty="0">
                <a:solidFill>
                  <a:schemeClr val="tx1"/>
                </a:solidFill>
                <a:latin typeface="標楷體" panose="03000509000000000000" pitchFamily="65" charset="-120"/>
                <a:ea typeface="標楷體" panose="03000509000000000000" pitchFamily="65" charset="-120"/>
              </a:rPr>
              <a:t> 日</a:t>
            </a:r>
            <a:endParaRPr lang="en-US" altLang="zh-TW" sz="2400" b="1" dirty="0">
              <a:solidFill>
                <a:schemeClr val="tx1"/>
              </a:solidFill>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493649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10</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2"/>
          <a:srcRect/>
          <a:stretch/>
        </p:blipFill>
        <p:spPr>
          <a:xfrm>
            <a:off x="1263545" y="2275490"/>
            <a:ext cx="9664910" cy="2307020"/>
          </a:xfrm>
          <a:prstGeom prst="rect">
            <a:avLst/>
          </a:prstGeom>
        </p:spPr>
      </p:pic>
      <p:sp>
        <p:nvSpPr>
          <p:cNvPr id="7" name="矩形: 圓角 6">
            <a:extLst>
              <a:ext uri="{FF2B5EF4-FFF2-40B4-BE49-F238E27FC236}">
                <a16:creationId xmlns:a16="http://schemas.microsoft.com/office/drawing/2014/main" id="{86A91F47-81C3-4159-8DA1-E5BC395574B7}"/>
              </a:ext>
            </a:extLst>
          </p:cNvPr>
          <p:cNvSpPr/>
          <p:nvPr/>
        </p:nvSpPr>
        <p:spPr>
          <a:xfrm>
            <a:off x="4716517" y="291024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8" name="矩形: 圓角 7">
            <a:extLst>
              <a:ext uri="{FF2B5EF4-FFF2-40B4-BE49-F238E27FC236}">
                <a16:creationId xmlns:a16="http://schemas.microsoft.com/office/drawing/2014/main" id="{B0E9C559-574D-4657-82F9-DFDBF3680F59}"/>
              </a:ext>
            </a:extLst>
          </p:cNvPr>
          <p:cNvSpPr/>
          <p:nvPr/>
        </p:nvSpPr>
        <p:spPr>
          <a:xfrm>
            <a:off x="4201187" y="291024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sp>
        <p:nvSpPr>
          <p:cNvPr id="9" name="橢圓 8">
            <a:extLst>
              <a:ext uri="{FF2B5EF4-FFF2-40B4-BE49-F238E27FC236}">
                <a16:creationId xmlns:a16="http://schemas.microsoft.com/office/drawing/2014/main" id="{3CC42B68-19F9-4C9A-857C-F39F97D20C97}"/>
              </a:ext>
            </a:extLst>
          </p:cNvPr>
          <p:cNvSpPr/>
          <p:nvPr/>
        </p:nvSpPr>
        <p:spPr>
          <a:xfrm>
            <a:off x="7295816" y="291024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sp>
        <p:nvSpPr>
          <p:cNvPr id="14" name="標題 1">
            <a:extLst>
              <a:ext uri="{FF2B5EF4-FFF2-40B4-BE49-F238E27FC236}">
                <a16:creationId xmlns:a16="http://schemas.microsoft.com/office/drawing/2014/main" id="{F9B63FA0-D34C-40F1-A708-6631F377A121}"/>
              </a:ext>
            </a:extLst>
          </p:cNvPr>
          <p:cNvSpPr>
            <a:spLocks noGrp="1"/>
          </p:cNvSpPr>
          <p:nvPr>
            <p:ph type="title"/>
          </p:nvPr>
        </p:nvSpPr>
        <p:spPr>
          <a:xfrm>
            <a:off x="850899" y="379494"/>
            <a:ext cx="6327667" cy="1188720"/>
          </a:xfrm>
        </p:spPr>
        <p:txBody>
          <a:bodyPr/>
          <a:lstStyle/>
          <a:p>
            <a:r>
              <a:rPr lang="en-US" altLang="zh-TW" dirty="0"/>
              <a:t>System Model – Scenario 1</a:t>
            </a:r>
            <a:endParaRPr lang="zh-TW" altLang="en-US" dirty="0"/>
          </a:p>
        </p:txBody>
      </p:sp>
      <mc:AlternateContent xmlns:mc="http://schemas.openxmlformats.org/markup-compatibility/2006">
        <mc:Choice xmlns:a14="http://schemas.microsoft.com/office/drawing/2010/main" Requires="a14">
          <p:sp>
            <p:nvSpPr>
              <p:cNvPr id="15" name="文字方塊 14">
                <a:extLst>
                  <a:ext uri="{FF2B5EF4-FFF2-40B4-BE49-F238E27FC236}">
                    <a16:creationId xmlns:a16="http://schemas.microsoft.com/office/drawing/2014/main" id="{4200FEF3-2600-4472-93E5-831A6949D41F}"/>
                  </a:ext>
                </a:extLst>
              </p:cNvPr>
              <p:cNvSpPr txBox="1"/>
              <p:nvPr/>
            </p:nvSpPr>
            <p:spPr>
              <a:xfrm>
                <a:off x="5796078" y="2922331"/>
                <a:ext cx="599844" cy="393121"/>
              </a:xfrm>
              <a:prstGeom prst="rect">
                <a:avLst/>
              </a:prstGeom>
              <a:solidFill>
                <a:schemeClr val="bg1">
                  <a:lumMod val="95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𝐻</m:t>
                              </m:r>
                            </m:sub>
                          </m:sSub>
                        </m:sub>
                      </m:sSub>
                    </m:oMath>
                  </m:oMathPara>
                </a14:m>
                <a:endParaRPr lang="zh-TW" altLang="en-US" dirty="0"/>
              </a:p>
            </p:txBody>
          </p:sp>
        </mc:Choice>
        <mc:Fallback>
          <p:sp>
            <p:nvSpPr>
              <p:cNvPr id="15" name="文字方塊 14">
                <a:extLst>
                  <a:ext uri="{FF2B5EF4-FFF2-40B4-BE49-F238E27FC236}">
                    <a16:creationId xmlns:a16="http://schemas.microsoft.com/office/drawing/2014/main" id="{4200FEF3-2600-4472-93E5-831A6949D41F}"/>
                  </a:ext>
                </a:extLst>
              </p:cNvPr>
              <p:cNvSpPr txBox="1">
                <a:spLocks noRot="1" noChangeAspect="1" noMove="1" noResize="1" noEditPoints="1" noAdjustHandles="1" noChangeArrowheads="1" noChangeShapeType="1" noTextEdit="1"/>
              </p:cNvSpPr>
              <p:nvPr/>
            </p:nvSpPr>
            <p:spPr>
              <a:xfrm>
                <a:off x="5796078" y="2922331"/>
                <a:ext cx="599844" cy="393121"/>
              </a:xfrm>
              <a:prstGeom prst="rect">
                <a:avLst/>
              </a:prstGeom>
              <a:blipFill>
                <a:blip r:embed="rId3"/>
                <a:stretch>
                  <a:fillRect b="-153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6" name="文字方塊 15">
                <a:extLst>
                  <a:ext uri="{FF2B5EF4-FFF2-40B4-BE49-F238E27FC236}">
                    <a16:creationId xmlns:a16="http://schemas.microsoft.com/office/drawing/2014/main" id="{CD4DD881-A13C-4EA8-93DA-B06BE1CCA38F}"/>
                  </a:ext>
                </a:extLst>
              </p:cNvPr>
              <p:cNvSpPr txBox="1"/>
              <p:nvPr/>
            </p:nvSpPr>
            <p:spPr>
              <a:xfrm>
                <a:off x="9632676" y="2922331"/>
                <a:ext cx="605166" cy="393121"/>
              </a:xfrm>
              <a:prstGeom prst="rect">
                <a:avLst/>
              </a:prstGeom>
              <a:solidFill>
                <a:schemeClr val="bg1">
                  <a:lumMod val="95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m:oMathPara>
                </a14:m>
                <a:endParaRPr lang="zh-TW" altLang="en-US" dirty="0"/>
              </a:p>
            </p:txBody>
          </p:sp>
        </mc:Choice>
        <mc:Fallback>
          <p:sp>
            <p:nvSpPr>
              <p:cNvPr id="16" name="文字方塊 15">
                <a:extLst>
                  <a:ext uri="{FF2B5EF4-FFF2-40B4-BE49-F238E27FC236}">
                    <a16:creationId xmlns:a16="http://schemas.microsoft.com/office/drawing/2014/main" id="{CD4DD881-A13C-4EA8-93DA-B06BE1CCA38F}"/>
                  </a:ext>
                </a:extLst>
              </p:cNvPr>
              <p:cNvSpPr txBox="1">
                <a:spLocks noRot="1" noChangeAspect="1" noMove="1" noResize="1" noEditPoints="1" noAdjustHandles="1" noChangeArrowheads="1" noChangeShapeType="1" noTextEdit="1"/>
              </p:cNvSpPr>
              <p:nvPr/>
            </p:nvSpPr>
            <p:spPr>
              <a:xfrm>
                <a:off x="9632676" y="2922331"/>
                <a:ext cx="605166" cy="393121"/>
              </a:xfrm>
              <a:prstGeom prst="rect">
                <a:avLst/>
              </a:prstGeom>
              <a:blipFill>
                <a:blip r:embed="rId4"/>
                <a:stretch>
                  <a:fillRect b="-153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37315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a:extLst>
              <a:ext uri="{FF2B5EF4-FFF2-40B4-BE49-F238E27FC236}">
                <a16:creationId xmlns:a16="http://schemas.microsoft.com/office/drawing/2014/main" id="{00C099FE-B12B-4189-8175-5A9BF577D4C2}"/>
              </a:ext>
            </a:extLst>
          </p:cNvPr>
          <p:cNvPicPr>
            <a:picLocks noChangeAspect="1"/>
          </p:cNvPicPr>
          <p:nvPr/>
        </p:nvPicPr>
        <p:blipFill rotWithShape="1">
          <a:blip r:embed="rId3"/>
          <a:srcRect l="22270"/>
          <a:stretch/>
        </p:blipFill>
        <p:spPr>
          <a:xfrm>
            <a:off x="3415862" y="2275490"/>
            <a:ext cx="7512592" cy="2307020"/>
          </a:xfrm>
          <a:prstGeom prst="rect">
            <a:avLst/>
          </a:prstGeom>
        </p:spPr>
      </p:pic>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11</a:t>
            </a:fld>
            <a:endParaRPr lang="en-US" dirty="0"/>
          </a:p>
        </p:txBody>
      </p:sp>
      <p:sp>
        <p:nvSpPr>
          <p:cNvPr id="12" name="標題 1">
            <a:extLst>
              <a:ext uri="{FF2B5EF4-FFF2-40B4-BE49-F238E27FC236}">
                <a16:creationId xmlns:a16="http://schemas.microsoft.com/office/drawing/2014/main" id="{E96633B6-88BE-452D-8D82-E8B21D90D3EE}"/>
              </a:ext>
            </a:extLst>
          </p:cNvPr>
          <p:cNvSpPr>
            <a:spLocks noGrp="1"/>
          </p:cNvSpPr>
          <p:nvPr>
            <p:ph type="title"/>
          </p:nvPr>
        </p:nvSpPr>
        <p:spPr>
          <a:xfrm>
            <a:off x="850899" y="379494"/>
            <a:ext cx="6327667" cy="1188720"/>
          </a:xfrm>
        </p:spPr>
        <p:txBody>
          <a:bodyPr/>
          <a:lstStyle/>
          <a:p>
            <a:r>
              <a:rPr lang="en-US" altLang="zh-TW" dirty="0"/>
              <a:t>System Model – Scenario 2</a:t>
            </a:r>
            <a:endParaRPr lang="zh-TW" altLang="en-US" dirty="0"/>
          </a:p>
        </p:txBody>
      </p:sp>
      <p:sp>
        <p:nvSpPr>
          <p:cNvPr id="13" name="橢圓 12">
            <a:extLst>
              <a:ext uri="{FF2B5EF4-FFF2-40B4-BE49-F238E27FC236}">
                <a16:creationId xmlns:a16="http://schemas.microsoft.com/office/drawing/2014/main" id="{B830087B-1809-405A-B9B8-33D2760EF7E9}"/>
              </a:ext>
            </a:extLst>
          </p:cNvPr>
          <p:cNvSpPr/>
          <p:nvPr/>
        </p:nvSpPr>
        <p:spPr>
          <a:xfrm>
            <a:off x="7295816" y="291024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LP block</a:t>
            </a:r>
            <a:endParaRPr lang="zh-TW" altLang="en-US" dirty="0"/>
          </a:p>
        </p:txBody>
      </p:sp>
      <mc:AlternateContent xmlns:mc="http://schemas.openxmlformats.org/markup-compatibility/2006">
        <mc:Choice xmlns:a14="http://schemas.microsoft.com/office/drawing/2010/main" Requires="a14">
          <p:sp>
            <p:nvSpPr>
              <p:cNvPr id="16" name="文字方塊 15">
                <a:extLst>
                  <a:ext uri="{FF2B5EF4-FFF2-40B4-BE49-F238E27FC236}">
                    <a16:creationId xmlns:a16="http://schemas.microsoft.com/office/drawing/2014/main" id="{DD3EDB64-E630-4F90-A52B-A6BDD66F4610}"/>
                  </a:ext>
                </a:extLst>
              </p:cNvPr>
              <p:cNvSpPr txBox="1"/>
              <p:nvPr/>
            </p:nvSpPr>
            <p:spPr>
              <a:xfrm>
                <a:off x="5796078" y="2922331"/>
                <a:ext cx="599844" cy="393121"/>
              </a:xfrm>
              <a:prstGeom prst="rect">
                <a:avLst/>
              </a:prstGeom>
              <a:solidFill>
                <a:schemeClr val="bg1">
                  <a:lumMod val="95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𝐻</m:t>
                              </m:r>
                            </m:sub>
                          </m:sSub>
                        </m:sub>
                      </m:sSub>
                    </m:oMath>
                  </m:oMathPara>
                </a14:m>
                <a:endParaRPr lang="zh-TW" altLang="en-US" dirty="0"/>
              </a:p>
            </p:txBody>
          </p:sp>
        </mc:Choice>
        <mc:Fallback>
          <p:sp>
            <p:nvSpPr>
              <p:cNvPr id="16" name="文字方塊 15">
                <a:extLst>
                  <a:ext uri="{FF2B5EF4-FFF2-40B4-BE49-F238E27FC236}">
                    <a16:creationId xmlns:a16="http://schemas.microsoft.com/office/drawing/2014/main" id="{DD3EDB64-E630-4F90-A52B-A6BDD66F4610}"/>
                  </a:ext>
                </a:extLst>
              </p:cNvPr>
              <p:cNvSpPr txBox="1">
                <a:spLocks noRot="1" noChangeAspect="1" noMove="1" noResize="1" noEditPoints="1" noAdjustHandles="1" noChangeArrowheads="1" noChangeShapeType="1" noTextEdit="1"/>
              </p:cNvSpPr>
              <p:nvPr/>
            </p:nvSpPr>
            <p:spPr>
              <a:xfrm>
                <a:off x="5796078" y="2922331"/>
                <a:ext cx="599844" cy="393121"/>
              </a:xfrm>
              <a:prstGeom prst="rect">
                <a:avLst/>
              </a:prstGeom>
              <a:blipFill>
                <a:blip r:embed="rId4"/>
                <a:stretch>
                  <a:fillRect b="-153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7" name="文字方塊 16">
                <a:extLst>
                  <a:ext uri="{FF2B5EF4-FFF2-40B4-BE49-F238E27FC236}">
                    <a16:creationId xmlns:a16="http://schemas.microsoft.com/office/drawing/2014/main" id="{2BC2E9ED-7099-46C1-94C3-C8E6EEC2B71D}"/>
                  </a:ext>
                </a:extLst>
              </p:cNvPr>
              <p:cNvSpPr txBox="1"/>
              <p:nvPr/>
            </p:nvSpPr>
            <p:spPr>
              <a:xfrm>
                <a:off x="5796078" y="3401568"/>
                <a:ext cx="567783" cy="393121"/>
              </a:xfrm>
              <a:prstGeom prst="rect">
                <a:avLst/>
              </a:prstGeom>
              <a:solidFill>
                <a:schemeClr val="bg1">
                  <a:lumMod val="95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𝐿</m:t>
                              </m:r>
                            </m:sub>
                          </m:sSub>
                        </m:sub>
                      </m:sSub>
                    </m:oMath>
                  </m:oMathPara>
                </a14:m>
                <a:endParaRPr lang="zh-TW" altLang="en-US" dirty="0"/>
              </a:p>
            </p:txBody>
          </p:sp>
        </mc:Choice>
        <mc:Fallback>
          <p:sp>
            <p:nvSpPr>
              <p:cNvPr id="17" name="文字方塊 16">
                <a:extLst>
                  <a:ext uri="{FF2B5EF4-FFF2-40B4-BE49-F238E27FC236}">
                    <a16:creationId xmlns:a16="http://schemas.microsoft.com/office/drawing/2014/main" id="{2BC2E9ED-7099-46C1-94C3-C8E6EEC2B71D}"/>
                  </a:ext>
                </a:extLst>
              </p:cNvPr>
              <p:cNvSpPr txBox="1">
                <a:spLocks noRot="1" noChangeAspect="1" noMove="1" noResize="1" noEditPoints="1" noAdjustHandles="1" noChangeArrowheads="1" noChangeShapeType="1" noTextEdit="1"/>
              </p:cNvSpPr>
              <p:nvPr/>
            </p:nvSpPr>
            <p:spPr>
              <a:xfrm>
                <a:off x="5796078" y="3401568"/>
                <a:ext cx="567783" cy="393121"/>
              </a:xfrm>
              <a:prstGeom prst="rect">
                <a:avLst/>
              </a:prstGeom>
              <a:blipFill>
                <a:blip r:embed="rId5"/>
                <a:stretch>
                  <a:fillRect b="-1563"/>
                </a:stretch>
              </a:blipFill>
            </p:spPr>
            <p:txBody>
              <a:bodyPr/>
              <a:lstStyle/>
              <a:p>
                <a:r>
                  <a:rPr lang="zh-TW" altLang="en-US">
                    <a:noFill/>
                  </a:rPr>
                  <a:t> </a:t>
                </a:r>
              </a:p>
            </p:txBody>
          </p:sp>
        </mc:Fallback>
      </mc:AlternateContent>
      <p:sp>
        <p:nvSpPr>
          <p:cNvPr id="18" name="文字方塊 17">
            <a:extLst>
              <a:ext uri="{FF2B5EF4-FFF2-40B4-BE49-F238E27FC236}">
                <a16:creationId xmlns:a16="http://schemas.microsoft.com/office/drawing/2014/main" id="{09848232-3AF5-427E-8976-2A8F73BBBD82}"/>
              </a:ext>
            </a:extLst>
          </p:cNvPr>
          <p:cNvSpPr txBox="1"/>
          <p:nvPr/>
        </p:nvSpPr>
        <p:spPr>
          <a:xfrm>
            <a:off x="7088404" y="2347239"/>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22" name="矩形: 圓角 21">
            <a:extLst>
              <a:ext uri="{FF2B5EF4-FFF2-40B4-BE49-F238E27FC236}">
                <a16:creationId xmlns:a16="http://schemas.microsoft.com/office/drawing/2014/main" id="{4EAB0EB4-2461-4D82-A627-8C1E0D61AF72}"/>
              </a:ext>
            </a:extLst>
          </p:cNvPr>
          <p:cNvSpPr/>
          <p:nvPr/>
        </p:nvSpPr>
        <p:spPr>
          <a:xfrm>
            <a:off x="4716517" y="2910246"/>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3" name="矩形: 圓角 22">
            <a:extLst>
              <a:ext uri="{FF2B5EF4-FFF2-40B4-BE49-F238E27FC236}">
                <a16:creationId xmlns:a16="http://schemas.microsoft.com/office/drawing/2014/main" id="{33325FC4-1649-4CEC-832C-55B04FA632CC}"/>
              </a:ext>
            </a:extLst>
          </p:cNvPr>
          <p:cNvSpPr/>
          <p:nvPr/>
        </p:nvSpPr>
        <p:spPr>
          <a:xfrm>
            <a:off x="4201187" y="291024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pic>
        <p:nvPicPr>
          <p:cNvPr id="26" name="圖片 25">
            <a:extLst>
              <a:ext uri="{FF2B5EF4-FFF2-40B4-BE49-F238E27FC236}">
                <a16:creationId xmlns:a16="http://schemas.microsoft.com/office/drawing/2014/main" id="{35F63ADC-CFB8-41CF-9255-741BED8E388F}"/>
              </a:ext>
            </a:extLst>
          </p:cNvPr>
          <p:cNvPicPr>
            <a:picLocks noChangeAspect="1"/>
          </p:cNvPicPr>
          <p:nvPr/>
        </p:nvPicPr>
        <p:blipFill>
          <a:blip r:embed="rId6"/>
          <a:stretch>
            <a:fillRect/>
          </a:stretch>
        </p:blipFill>
        <p:spPr>
          <a:xfrm>
            <a:off x="1346847" y="2431455"/>
            <a:ext cx="457240" cy="883997"/>
          </a:xfrm>
          <a:prstGeom prst="rect">
            <a:avLst/>
          </a:prstGeom>
        </p:spPr>
      </p:pic>
      <p:sp>
        <p:nvSpPr>
          <p:cNvPr id="27" name="矩形: 圓角 26">
            <a:extLst>
              <a:ext uri="{FF2B5EF4-FFF2-40B4-BE49-F238E27FC236}">
                <a16:creationId xmlns:a16="http://schemas.microsoft.com/office/drawing/2014/main" id="{33A01596-9321-412A-9684-771E6DCFE340}"/>
              </a:ext>
            </a:extLst>
          </p:cNvPr>
          <p:cNvSpPr/>
          <p:nvPr/>
        </p:nvSpPr>
        <p:spPr>
          <a:xfrm>
            <a:off x="1383653" y="3401568"/>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28" name="箭號: 彎曲 27">
            <a:extLst>
              <a:ext uri="{FF2B5EF4-FFF2-40B4-BE49-F238E27FC236}">
                <a16:creationId xmlns:a16="http://schemas.microsoft.com/office/drawing/2014/main" id="{5D6F824F-C8E5-417A-935A-42B7C6E4D6F8}"/>
              </a:ext>
            </a:extLst>
          </p:cNvPr>
          <p:cNvSpPr/>
          <p:nvPr/>
        </p:nvSpPr>
        <p:spPr>
          <a:xfrm rot="5400000">
            <a:off x="3136869" y="1244940"/>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29" name="箭號: 向右 28">
            <a:extLst>
              <a:ext uri="{FF2B5EF4-FFF2-40B4-BE49-F238E27FC236}">
                <a16:creationId xmlns:a16="http://schemas.microsoft.com/office/drawing/2014/main" id="{76B34709-00D4-4F88-9055-62193FA6937E}"/>
              </a:ext>
            </a:extLst>
          </p:cNvPr>
          <p:cNvSpPr/>
          <p:nvPr/>
        </p:nvSpPr>
        <p:spPr>
          <a:xfrm>
            <a:off x="1804087" y="3566914"/>
            <a:ext cx="1900788" cy="13663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30" name="文字方塊 29">
                <a:extLst>
                  <a:ext uri="{FF2B5EF4-FFF2-40B4-BE49-F238E27FC236}">
                    <a16:creationId xmlns:a16="http://schemas.microsoft.com/office/drawing/2014/main" id="{DF281E6B-8DEE-4367-8DE9-68F2640BDA27}"/>
                  </a:ext>
                </a:extLst>
              </p:cNvPr>
              <p:cNvSpPr txBox="1"/>
              <p:nvPr/>
            </p:nvSpPr>
            <p:spPr>
              <a:xfrm>
                <a:off x="2942978" y="2162573"/>
                <a:ext cx="50969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𝜆</m:t>
                          </m:r>
                        </m:e>
                        <m:sub>
                          <m:r>
                            <a:rPr lang="en-US" altLang="zh-TW" b="0" i="1" smtClean="0">
                              <a:solidFill>
                                <a:schemeClr val="tx1"/>
                              </a:solidFill>
                              <a:latin typeface="Cambria Math" panose="02040503050406030204" pitchFamily="18" charset="0"/>
                            </a:rPr>
                            <m:t>𝐻</m:t>
                          </m:r>
                        </m:sub>
                      </m:sSub>
                    </m:oMath>
                  </m:oMathPara>
                </a14:m>
                <a:endParaRPr lang="zh-TW" altLang="en-US" dirty="0"/>
              </a:p>
            </p:txBody>
          </p:sp>
        </mc:Choice>
        <mc:Fallback>
          <p:sp>
            <p:nvSpPr>
              <p:cNvPr id="30" name="文字方塊 29">
                <a:extLst>
                  <a:ext uri="{FF2B5EF4-FFF2-40B4-BE49-F238E27FC236}">
                    <a16:creationId xmlns:a16="http://schemas.microsoft.com/office/drawing/2014/main" id="{DF281E6B-8DEE-4367-8DE9-68F2640BDA27}"/>
                  </a:ext>
                </a:extLst>
              </p:cNvPr>
              <p:cNvSpPr txBox="1">
                <a:spLocks noRot="1" noChangeAspect="1" noMove="1" noResize="1" noEditPoints="1" noAdjustHandles="1" noChangeArrowheads="1" noChangeShapeType="1" noTextEdit="1"/>
              </p:cNvSpPr>
              <p:nvPr/>
            </p:nvSpPr>
            <p:spPr>
              <a:xfrm>
                <a:off x="2942978" y="2162573"/>
                <a:ext cx="509691" cy="369332"/>
              </a:xfrm>
              <a:prstGeom prst="rect">
                <a:avLst/>
              </a:prstGeom>
              <a:blipFill>
                <a:blip r:embed="rId7"/>
                <a:stretch>
                  <a:fillRect b="-1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1" name="文字方塊 30">
                <a:extLst>
                  <a:ext uri="{FF2B5EF4-FFF2-40B4-BE49-F238E27FC236}">
                    <a16:creationId xmlns:a16="http://schemas.microsoft.com/office/drawing/2014/main" id="{4162520A-D8C5-486A-B09F-07AC12A2C0FD}"/>
                  </a:ext>
                </a:extLst>
              </p:cNvPr>
              <p:cNvSpPr txBox="1"/>
              <p:nvPr/>
            </p:nvSpPr>
            <p:spPr>
              <a:xfrm>
                <a:off x="2551219" y="3868264"/>
                <a:ext cx="47442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𝜆</m:t>
                          </m:r>
                        </m:e>
                        <m:sub>
                          <m:r>
                            <a:rPr lang="en-US" altLang="zh-TW" b="0" i="1" smtClean="0">
                              <a:solidFill>
                                <a:schemeClr val="tx1"/>
                              </a:solidFill>
                              <a:latin typeface="Cambria Math" panose="02040503050406030204" pitchFamily="18" charset="0"/>
                            </a:rPr>
                            <m:t>𝐿</m:t>
                          </m:r>
                        </m:sub>
                      </m:sSub>
                    </m:oMath>
                  </m:oMathPara>
                </a14:m>
                <a:endParaRPr lang="zh-TW" altLang="en-US" dirty="0"/>
              </a:p>
            </p:txBody>
          </p:sp>
        </mc:Choice>
        <mc:Fallback>
          <p:sp>
            <p:nvSpPr>
              <p:cNvPr id="31" name="文字方塊 30">
                <a:extLst>
                  <a:ext uri="{FF2B5EF4-FFF2-40B4-BE49-F238E27FC236}">
                    <a16:creationId xmlns:a16="http://schemas.microsoft.com/office/drawing/2014/main" id="{4162520A-D8C5-486A-B09F-07AC12A2C0FD}"/>
                  </a:ext>
                </a:extLst>
              </p:cNvPr>
              <p:cNvSpPr txBox="1">
                <a:spLocks noRot="1" noChangeAspect="1" noMove="1" noResize="1" noEditPoints="1" noAdjustHandles="1" noChangeArrowheads="1" noChangeShapeType="1" noTextEdit="1"/>
              </p:cNvSpPr>
              <p:nvPr/>
            </p:nvSpPr>
            <p:spPr>
              <a:xfrm>
                <a:off x="2551219" y="3868264"/>
                <a:ext cx="474425" cy="369332"/>
              </a:xfrm>
              <a:prstGeom prst="rect">
                <a:avLst/>
              </a:prstGeom>
              <a:blipFill>
                <a:blip r:embed="rId8"/>
                <a:stretch>
                  <a:fillRect b="-1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951231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12</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a:blip r:embed="rId2"/>
          <a:srcRect/>
          <a:stretch/>
        </p:blipFill>
        <p:spPr>
          <a:xfrm>
            <a:off x="1263545" y="2275490"/>
            <a:ext cx="9664910" cy="2307020"/>
          </a:xfrm>
          <a:prstGeom prst="rect">
            <a:avLst/>
          </a:prstGeom>
        </p:spPr>
      </p:pic>
      <p:sp>
        <p:nvSpPr>
          <p:cNvPr id="11" name="矩形: 圓角 10">
            <a:extLst>
              <a:ext uri="{FF2B5EF4-FFF2-40B4-BE49-F238E27FC236}">
                <a16:creationId xmlns:a16="http://schemas.microsoft.com/office/drawing/2014/main" id="{5B7D3530-78BE-4ABD-B24E-643919E5409D}"/>
              </a:ext>
            </a:extLst>
          </p:cNvPr>
          <p:cNvSpPr/>
          <p:nvPr/>
        </p:nvSpPr>
        <p:spPr>
          <a:xfrm>
            <a:off x="4716517" y="291024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1</a:t>
            </a:r>
            <a:endParaRPr lang="zh-TW" altLang="en-US" dirty="0"/>
          </a:p>
        </p:txBody>
      </p:sp>
      <p:sp>
        <p:nvSpPr>
          <p:cNvPr id="12" name="矩形: 圓角 11">
            <a:extLst>
              <a:ext uri="{FF2B5EF4-FFF2-40B4-BE49-F238E27FC236}">
                <a16:creationId xmlns:a16="http://schemas.microsoft.com/office/drawing/2014/main" id="{55010FC3-877C-4A5D-8650-FC0B0B1D83B4}"/>
              </a:ext>
            </a:extLst>
          </p:cNvPr>
          <p:cNvSpPr/>
          <p:nvPr/>
        </p:nvSpPr>
        <p:spPr>
          <a:xfrm>
            <a:off x="4201187" y="291024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2</a:t>
            </a:r>
            <a:endParaRPr lang="zh-TW" altLang="en-US" dirty="0"/>
          </a:p>
        </p:txBody>
      </p:sp>
      <p:sp>
        <p:nvSpPr>
          <p:cNvPr id="13" name="橢圓 12">
            <a:extLst>
              <a:ext uri="{FF2B5EF4-FFF2-40B4-BE49-F238E27FC236}">
                <a16:creationId xmlns:a16="http://schemas.microsoft.com/office/drawing/2014/main" id="{CAF8A369-A6DD-4809-934A-3B9CD2DD85EB}"/>
              </a:ext>
            </a:extLst>
          </p:cNvPr>
          <p:cNvSpPr/>
          <p:nvPr/>
        </p:nvSpPr>
        <p:spPr>
          <a:xfrm>
            <a:off x="7295816" y="291024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block</a:t>
            </a:r>
            <a:endParaRPr lang="zh-TW" altLang="en-US" dirty="0"/>
          </a:p>
        </p:txBody>
      </p:sp>
      <p:cxnSp>
        <p:nvCxnSpPr>
          <p:cNvPr id="14" name="直線單箭頭接點 13">
            <a:extLst>
              <a:ext uri="{FF2B5EF4-FFF2-40B4-BE49-F238E27FC236}">
                <a16:creationId xmlns:a16="http://schemas.microsoft.com/office/drawing/2014/main" id="{F951E63E-41CD-452D-84E6-E10D1554F0F1}"/>
              </a:ext>
            </a:extLst>
          </p:cNvPr>
          <p:cNvCxnSpPr/>
          <p:nvPr/>
        </p:nvCxnSpPr>
        <p:spPr>
          <a:xfrm>
            <a:off x="4908329" y="3909848"/>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mc:Choice xmlns:a14="http://schemas.microsoft.com/office/drawing/2010/main" Requires="a14">
          <p:sp>
            <p:nvSpPr>
              <p:cNvPr id="15" name="文字方塊 14">
                <a:extLst>
                  <a:ext uri="{FF2B5EF4-FFF2-40B4-BE49-F238E27FC236}">
                    <a16:creationId xmlns:a16="http://schemas.microsoft.com/office/drawing/2014/main" id="{60DD3F9D-08D3-4D52-A6E1-1A8C1A5BAF7C}"/>
                  </a:ext>
                </a:extLst>
              </p:cNvPr>
              <p:cNvSpPr txBox="1"/>
              <p:nvPr/>
            </p:nvSpPr>
            <p:spPr>
              <a:xfrm>
                <a:off x="4716516" y="5065986"/>
                <a:ext cx="3836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𝛾</m:t>
                      </m:r>
                    </m:oMath>
                  </m:oMathPara>
                </a14:m>
                <a:endParaRPr lang="zh-TW" altLang="en-US" dirty="0"/>
              </a:p>
            </p:txBody>
          </p:sp>
        </mc:Choice>
        <mc:Fallback>
          <p:sp>
            <p:nvSpPr>
              <p:cNvPr id="15" name="文字方塊 14">
                <a:extLst>
                  <a:ext uri="{FF2B5EF4-FFF2-40B4-BE49-F238E27FC236}">
                    <a16:creationId xmlns:a16="http://schemas.microsoft.com/office/drawing/2014/main" id="{60DD3F9D-08D3-4D52-A6E1-1A8C1A5BAF7C}"/>
                  </a:ext>
                </a:extLst>
              </p:cNvPr>
              <p:cNvSpPr txBox="1">
                <a:spLocks noRot="1" noChangeAspect="1" noMove="1" noResize="1" noEditPoints="1" noAdjustHandles="1" noChangeArrowheads="1" noChangeShapeType="1" noTextEdit="1"/>
              </p:cNvSpPr>
              <p:nvPr/>
            </p:nvSpPr>
            <p:spPr>
              <a:xfrm>
                <a:off x="4716516" y="5065986"/>
                <a:ext cx="383625" cy="369332"/>
              </a:xfrm>
              <a:prstGeom prst="rect">
                <a:avLst/>
              </a:prstGeom>
              <a:blipFill>
                <a:blip r:embed="rId3"/>
                <a:stretch>
                  <a:fillRect b="-4918"/>
                </a:stretch>
              </a:blipFill>
            </p:spPr>
            <p:txBody>
              <a:bodyPr/>
              <a:lstStyle/>
              <a:p>
                <a:r>
                  <a:rPr lang="zh-TW" altLang="en-US">
                    <a:noFill/>
                  </a:rPr>
                  <a:t> </a:t>
                </a:r>
              </a:p>
            </p:txBody>
          </p:sp>
        </mc:Fallback>
      </mc:AlternateContent>
      <p:sp>
        <p:nvSpPr>
          <p:cNvPr id="17" name="標題 1">
            <a:extLst>
              <a:ext uri="{FF2B5EF4-FFF2-40B4-BE49-F238E27FC236}">
                <a16:creationId xmlns:a16="http://schemas.microsoft.com/office/drawing/2014/main" id="{4E7D03AE-7F19-4412-9A50-A67BAEE1BEC9}"/>
              </a:ext>
            </a:extLst>
          </p:cNvPr>
          <p:cNvSpPr>
            <a:spLocks noGrp="1"/>
          </p:cNvSpPr>
          <p:nvPr>
            <p:ph type="title"/>
          </p:nvPr>
        </p:nvSpPr>
        <p:spPr>
          <a:xfrm>
            <a:off x="850899" y="379494"/>
            <a:ext cx="6327667" cy="1188720"/>
          </a:xfrm>
        </p:spPr>
        <p:txBody>
          <a:bodyPr/>
          <a:lstStyle/>
          <a:p>
            <a:r>
              <a:rPr lang="en-US" altLang="zh-TW" dirty="0"/>
              <a:t>System Model – Scenario 3</a:t>
            </a:r>
            <a:endParaRPr lang="zh-TW" altLang="en-US" dirty="0"/>
          </a:p>
        </p:txBody>
      </p:sp>
      <mc:AlternateContent xmlns:mc="http://schemas.openxmlformats.org/markup-compatibility/2006">
        <mc:Choice xmlns:a14="http://schemas.microsoft.com/office/drawing/2010/main" Requires="a14">
          <p:sp>
            <p:nvSpPr>
              <p:cNvPr id="18" name="文字方塊 17">
                <a:extLst>
                  <a:ext uri="{FF2B5EF4-FFF2-40B4-BE49-F238E27FC236}">
                    <a16:creationId xmlns:a16="http://schemas.microsoft.com/office/drawing/2014/main" id="{68E5588A-A53F-4967-9691-1C353BD9E1E0}"/>
                  </a:ext>
                </a:extLst>
              </p:cNvPr>
              <p:cNvSpPr txBox="1"/>
              <p:nvPr/>
            </p:nvSpPr>
            <p:spPr>
              <a:xfrm>
                <a:off x="5796078" y="2922331"/>
                <a:ext cx="477438" cy="369332"/>
              </a:xfrm>
              <a:prstGeom prst="rect">
                <a:avLst/>
              </a:prstGeom>
              <a:solidFill>
                <a:schemeClr val="bg1">
                  <a:lumMod val="95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1</m:t>
                          </m:r>
                        </m:sub>
                      </m:sSub>
                    </m:oMath>
                  </m:oMathPara>
                </a14:m>
                <a:endParaRPr lang="zh-TW" altLang="en-US" dirty="0"/>
              </a:p>
            </p:txBody>
          </p:sp>
        </mc:Choice>
        <mc:Fallback>
          <p:sp>
            <p:nvSpPr>
              <p:cNvPr id="18" name="文字方塊 17">
                <a:extLst>
                  <a:ext uri="{FF2B5EF4-FFF2-40B4-BE49-F238E27FC236}">
                    <a16:creationId xmlns:a16="http://schemas.microsoft.com/office/drawing/2014/main" id="{68E5588A-A53F-4967-9691-1C353BD9E1E0}"/>
                  </a:ext>
                </a:extLst>
              </p:cNvPr>
              <p:cNvSpPr txBox="1">
                <a:spLocks noRot="1" noChangeAspect="1" noMove="1" noResize="1" noEditPoints="1" noAdjustHandles="1" noChangeArrowheads="1" noChangeShapeType="1" noTextEdit="1"/>
              </p:cNvSpPr>
              <p:nvPr/>
            </p:nvSpPr>
            <p:spPr>
              <a:xfrm>
                <a:off x="5796078" y="2922331"/>
                <a:ext cx="477438" cy="369332"/>
              </a:xfrm>
              <a:prstGeom prst="rect">
                <a:avLst/>
              </a:prstGeom>
              <a:blipFill>
                <a:blip r:embed="rId4"/>
                <a:stretch>
                  <a:fillRect b="-491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9" name="文字方塊 18">
                <a:extLst>
                  <a:ext uri="{FF2B5EF4-FFF2-40B4-BE49-F238E27FC236}">
                    <a16:creationId xmlns:a16="http://schemas.microsoft.com/office/drawing/2014/main" id="{2C268CA7-B460-431E-9676-5B778775B0AC}"/>
                  </a:ext>
                </a:extLst>
              </p:cNvPr>
              <p:cNvSpPr txBox="1"/>
              <p:nvPr/>
            </p:nvSpPr>
            <p:spPr>
              <a:xfrm>
                <a:off x="9632676" y="2922331"/>
                <a:ext cx="482761" cy="369332"/>
              </a:xfrm>
              <a:prstGeom prst="rect">
                <a:avLst/>
              </a:prstGeom>
              <a:solidFill>
                <a:schemeClr val="bg1">
                  <a:lumMod val="95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r>
                            <a:rPr lang="en-US" altLang="zh-TW" b="0" i="1" smtClean="0">
                              <a:latin typeface="Cambria Math" panose="02040503050406030204" pitchFamily="18" charset="0"/>
                            </a:rPr>
                            <m:t>2</m:t>
                          </m:r>
                        </m:sub>
                      </m:sSub>
                    </m:oMath>
                  </m:oMathPara>
                </a14:m>
                <a:endParaRPr lang="zh-TW" altLang="en-US" dirty="0"/>
              </a:p>
            </p:txBody>
          </p:sp>
        </mc:Choice>
        <mc:Fallback>
          <p:sp>
            <p:nvSpPr>
              <p:cNvPr id="19" name="文字方塊 18">
                <a:extLst>
                  <a:ext uri="{FF2B5EF4-FFF2-40B4-BE49-F238E27FC236}">
                    <a16:creationId xmlns:a16="http://schemas.microsoft.com/office/drawing/2014/main" id="{2C268CA7-B460-431E-9676-5B778775B0AC}"/>
                  </a:ext>
                </a:extLst>
              </p:cNvPr>
              <p:cNvSpPr txBox="1">
                <a:spLocks noRot="1" noChangeAspect="1" noMove="1" noResize="1" noEditPoints="1" noAdjustHandles="1" noChangeArrowheads="1" noChangeShapeType="1" noTextEdit="1"/>
              </p:cNvSpPr>
              <p:nvPr/>
            </p:nvSpPr>
            <p:spPr>
              <a:xfrm>
                <a:off x="9632676" y="2922331"/>
                <a:ext cx="482761" cy="369332"/>
              </a:xfrm>
              <a:prstGeom prst="rect">
                <a:avLst/>
              </a:prstGeom>
              <a:blipFill>
                <a:blip r:embed="rId5"/>
                <a:stretch>
                  <a:fillRect b="-491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42757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E32B60-E8BC-48AE-AC7F-632837FA6568}"/>
              </a:ext>
            </a:extLst>
          </p:cNvPr>
          <p:cNvSpPr>
            <a:spLocks noGrp="1"/>
          </p:cNvSpPr>
          <p:nvPr>
            <p:ph type="title"/>
          </p:nvPr>
        </p:nvSpPr>
        <p:spPr>
          <a:xfrm>
            <a:off x="850899" y="379494"/>
            <a:ext cx="6327667" cy="1188720"/>
          </a:xfrm>
        </p:spPr>
        <p:txBody>
          <a:bodyPr/>
          <a:lstStyle/>
          <a:p>
            <a:r>
              <a:rPr lang="en-US" altLang="zh-TW" dirty="0"/>
              <a:t>System Model – Scenario 4</a:t>
            </a:r>
            <a:endParaRPr lang="zh-TW" altLang="en-US" dirty="0"/>
          </a:p>
        </p:txBody>
      </p:sp>
      <p:sp>
        <p:nvSpPr>
          <p:cNvPr id="4" name="投影片編號版面配置區 3">
            <a:extLst>
              <a:ext uri="{FF2B5EF4-FFF2-40B4-BE49-F238E27FC236}">
                <a16:creationId xmlns:a16="http://schemas.microsoft.com/office/drawing/2014/main" id="{611469C3-2A8A-43BB-A554-670EAAF737C9}"/>
              </a:ext>
            </a:extLst>
          </p:cNvPr>
          <p:cNvSpPr>
            <a:spLocks noGrp="1"/>
          </p:cNvSpPr>
          <p:nvPr>
            <p:ph type="sldNum" sz="quarter" idx="12"/>
          </p:nvPr>
        </p:nvSpPr>
        <p:spPr/>
        <p:txBody>
          <a:bodyPr/>
          <a:lstStyle/>
          <a:p>
            <a:fld id="{69E57DC2-970A-4B3E-BB1C-7A09969E49DF}" type="slidenum">
              <a:rPr lang="en-US" smtClean="0"/>
              <a:t>13</a:t>
            </a:fld>
            <a:endParaRPr lang="en-US" dirty="0"/>
          </a:p>
        </p:txBody>
      </p:sp>
      <p:pic>
        <p:nvPicPr>
          <p:cNvPr id="5" name="圖片 4">
            <a:extLst>
              <a:ext uri="{FF2B5EF4-FFF2-40B4-BE49-F238E27FC236}">
                <a16:creationId xmlns:a16="http://schemas.microsoft.com/office/drawing/2014/main" id="{3E6776E0-CB6C-4CE3-BA6B-B3D986F45FBF}"/>
              </a:ext>
            </a:extLst>
          </p:cNvPr>
          <p:cNvPicPr>
            <a:picLocks noChangeAspect="1"/>
          </p:cNvPicPr>
          <p:nvPr/>
        </p:nvPicPr>
        <p:blipFill rotWithShape="1">
          <a:blip r:embed="rId2"/>
          <a:srcRect l="22270"/>
          <a:stretch/>
        </p:blipFill>
        <p:spPr>
          <a:xfrm>
            <a:off x="3415862" y="2275490"/>
            <a:ext cx="7512592" cy="2307020"/>
          </a:xfrm>
          <a:prstGeom prst="rect">
            <a:avLst/>
          </a:prstGeom>
        </p:spPr>
      </p:pic>
      <p:cxnSp>
        <p:nvCxnSpPr>
          <p:cNvPr id="16" name="直線單箭頭接點 15">
            <a:extLst>
              <a:ext uri="{FF2B5EF4-FFF2-40B4-BE49-F238E27FC236}">
                <a16:creationId xmlns:a16="http://schemas.microsoft.com/office/drawing/2014/main" id="{0CBE836B-CA79-4B45-A69E-46DE578CFFE7}"/>
              </a:ext>
            </a:extLst>
          </p:cNvPr>
          <p:cNvCxnSpPr/>
          <p:nvPr/>
        </p:nvCxnSpPr>
        <p:spPr>
          <a:xfrm>
            <a:off x="4942486" y="3868264"/>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mc:Choice xmlns:a14="http://schemas.microsoft.com/office/drawing/2010/main" Requires="a14">
          <p:sp>
            <p:nvSpPr>
              <p:cNvPr id="17" name="文字方塊 16">
                <a:extLst>
                  <a:ext uri="{FF2B5EF4-FFF2-40B4-BE49-F238E27FC236}">
                    <a16:creationId xmlns:a16="http://schemas.microsoft.com/office/drawing/2014/main" id="{61A46F32-5070-446D-942E-8FC264EADA51}"/>
                  </a:ext>
                </a:extLst>
              </p:cNvPr>
              <p:cNvSpPr txBox="1"/>
              <p:nvPr/>
            </p:nvSpPr>
            <p:spPr>
              <a:xfrm>
                <a:off x="4750673" y="5024402"/>
                <a:ext cx="3836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𝐻</m:t>
                          </m:r>
                        </m:sub>
                      </m:sSub>
                    </m:oMath>
                  </m:oMathPara>
                </a14:m>
                <a:endParaRPr lang="zh-TW" altLang="en-US" dirty="0"/>
              </a:p>
            </p:txBody>
          </p:sp>
        </mc:Choice>
        <mc:Fallback>
          <p:sp>
            <p:nvSpPr>
              <p:cNvPr id="17" name="文字方塊 16">
                <a:extLst>
                  <a:ext uri="{FF2B5EF4-FFF2-40B4-BE49-F238E27FC236}">
                    <a16:creationId xmlns:a16="http://schemas.microsoft.com/office/drawing/2014/main" id="{61A46F32-5070-446D-942E-8FC264EADA51}"/>
                  </a:ext>
                </a:extLst>
              </p:cNvPr>
              <p:cNvSpPr txBox="1">
                <a:spLocks noRot="1" noChangeAspect="1" noMove="1" noResize="1" noEditPoints="1" noAdjustHandles="1" noChangeArrowheads="1" noChangeShapeType="1" noTextEdit="1"/>
              </p:cNvSpPr>
              <p:nvPr/>
            </p:nvSpPr>
            <p:spPr>
              <a:xfrm>
                <a:off x="4750673" y="5024402"/>
                <a:ext cx="383625" cy="369332"/>
              </a:xfrm>
              <a:prstGeom prst="rect">
                <a:avLst/>
              </a:prstGeom>
              <a:blipFill>
                <a:blip r:embed="rId3"/>
                <a:stretch>
                  <a:fillRect r="-3175" b="-4918"/>
                </a:stretch>
              </a:blipFill>
            </p:spPr>
            <p:txBody>
              <a:bodyPr/>
              <a:lstStyle/>
              <a:p>
                <a:r>
                  <a:rPr lang="zh-TW" altLang="en-US">
                    <a:noFill/>
                  </a:rPr>
                  <a:t> </a:t>
                </a:r>
              </a:p>
            </p:txBody>
          </p:sp>
        </mc:Fallback>
      </mc:AlternateContent>
      <p:sp>
        <p:nvSpPr>
          <p:cNvPr id="18" name="橢圓 17">
            <a:extLst>
              <a:ext uri="{FF2B5EF4-FFF2-40B4-BE49-F238E27FC236}">
                <a16:creationId xmlns:a16="http://schemas.microsoft.com/office/drawing/2014/main" id="{8A67E07A-DF29-4B1E-AAE4-4FA88FF69BF3}"/>
              </a:ext>
            </a:extLst>
          </p:cNvPr>
          <p:cNvSpPr/>
          <p:nvPr/>
        </p:nvSpPr>
        <p:spPr>
          <a:xfrm>
            <a:off x="7295816" y="2910246"/>
            <a:ext cx="1436966" cy="8723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LP block</a:t>
            </a:r>
            <a:endParaRPr lang="zh-TW" altLang="en-US" dirty="0"/>
          </a:p>
        </p:txBody>
      </p:sp>
      <p:sp>
        <p:nvSpPr>
          <p:cNvPr id="19" name="矩形: 圓角 18">
            <a:extLst>
              <a:ext uri="{FF2B5EF4-FFF2-40B4-BE49-F238E27FC236}">
                <a16:creationId xmlns:a16="http://schemas.microsoft.com/office/drawing/2014/main" id="{BE40A0FC-86FC-46A6-9BBD-77589D28D264}"/>
              </a:ext>
            </a:extLst>
          </p:cNvPr>
          <p:cNvSpPr/>
          <p:nvPr/>
        </p:nvSpPr>
        <p:spPr>
          <a:xfrm>
            <a:off x="4716517" y="2910246"/>
            <a:ext cx="383627" cy="87235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dirty="0"/>
              <a:t>H</a:t>
            </a:r>
            <a:endParaRPr lang="zh-TW" altLang="en-US" dirty="0"/>
          </a:p>
        </p:txBody>
      </p:sp>
      <p:sp>
        <p:nvSpPr>
          <p:cNvPr id="20" name="矩形: 圓角 19">
            <a:extLst>
              <a:ext uri="{FF2B5EF4-FFF2-40B4-BE49-F238E27FC236}">
                <a16:creationId xmlns:a16="http://schemas.microsoft.com/office/drawing/2014/main" id="{CF19C359-DB30-47D2-9AE1-A9579D35D377}"/>
              </a:ext>
            </a:extLst>
          </p:cNvPr>
          <p:cNvSpPr/>
          <p:nvPr/>
        </p:nvSpPr>
        <p:spPr>
          <a:xfrm>
            <a:off x="4201187" y="2910246"/>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mc:AlternateContent xmlns:mc="http://schemas.openxmlformats.org/markup-compatibility/2006">
        <mc:Choice xmlns:a14="http://schemas.microsoft.com/office/drawing/2010/main" Requires="a14">
          <p:sp>
            <p:nvSpPr>
              <p:cNvPr id="21" name="文字方塊 20">
                <a:extLst>
                  <a:ext uri="{FF2B5EF4-FFF2-40B4-BE49-F238E27FC236}">
                    <a16:creationId xmlns:a16="http://schemas.microsoft.com/office/drawing/2014/main" id="{7E69AF48-B013-43EE-86EE-0569D7CBB718}"/>
                  </a:ext>
                </a:extLst>
              </p:cNvPr>
              <p:cNvSpPr txBox="1"/>
              <p:nvPr/>
            </p:nvSpPr>
            <p:spPr>
              <a:xfrm>
                <a:off x="5796078" y="2922331"/>
                <a:ext cx="599844" cy="393121"/>
              </a:xfrm>
              <a:prstGeom prst="rect">
                <a:avLst/>
              </a:prstGeom>
              <a:solidFill>
                <a:schemeClr val="bg1">
                  <a:lumMod val="95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𝐻</m:t>
                              </m:r>
                            </m:sub>
                          </m:sSub>
                        </m:sub>
                      </m:sSub>
                    </m:oMath>
                  </m:oMathPara>
                </a14:m>
                <a:endParaRPr lang="zh-TW" altLang="en-US" dirty="0"/>
              </a:p>
            </p:txBody>
          </p:sp>
        </mc:Choice>
        <mc:Fallback>
          <p:sp>
            <p:nvSpPr>
              <p:cNvPr id="21" name="文字方塊 20">
                <a:extLst>
                  <a:ext uri="{FF2B5EF4-FFF2-40B4-BE49-F238E27FC236}">
                    <a16:creationId xmlns:a16="http://schemas.microsoft.com/office/drawing/2014/main" id="{7E69AF48-B013-43EE-86EE-0569D7CBB718}"/>
                  </a:ext>
                </a:extLst>
              </p:cNvPr>
              <p:cNvSpPr txBox="1">
                <a:spLocks noRot="1" noChangeAspect="1" noMove="1" noResize="1" noEditPoints="1" noAdjustHandles="1" noChangeArrowheads="1" noChangeShapeType="1" noTextEdit="1"/>
              </p:cNvSpPr>
              <p:nvPr/>
            </p:nvSpPr>
            <p:spPr>
              <a:xfrm>
                <a:off x="5796078" y="2922331"/>
                <a:ext cx="599844" cy="393121"/>
              </a:xfrm>
              <a:prstGeom prst="rect">
                <a:avLst/>
              </a:prstGeom>
              <a:blipFill>
                <a:blip r:embed="rId4"/>
                <a:stretch>
                  <a:fillRect b="-153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2" name="文字方塊 21">
                <a:extLst>
                  <a:ext uri="{FF2B5EF4-FFF2-40B4-BE49-F238E27FC236}">
                    <a16:creationId xmlns:a16="http://schemas.microsoft.com/office/drawing/2014/main" id="{3FC9C0DF-A369-4C46-BF87-8E3D0E2B8405}"/>
                  </a:ext>
                </a:extLst>
              </p:cNvPr>
              <p:cNvSpPr txBox="1"/>
              <p:nvPr/>
            </p:nvSpPr>
            <p:spPr>
              <a:xfrm>
                <a:off x="5796078" y="3401568"/>
                <a:ext cx="567783" cy="393121"/>
              </a:xfrm>
              <a:prstGeom prst="rect">
                <a:avLst/>
              </a:prstGeom>
              <a:solidFill>
                <a:schemeClr val="bg1">
                  <a:lumMod val="95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1</m:t>
                              </m:r>
                            </m:e>
                            <m:sub>
                              <m:r>
                                <a:rPr lang="en-US" altLang="zh-TW" b="0" i="1" smtClean="0">
                                  <a:latin typeface="Cambria Math" panose="02040503050406030204" pitchFamily="18" charset="0"/>
                                </a:rPr>
                                <m:t>𝐿</m:t>
                              </m:r>
                            </m:sub>
                          </m:sSub>
                        </m:sub>
                      </m:sSub>
                    </m:oMath>
                  </m:oMathPara>
                </a14:m>
                <a:endParaRPr lang="zh-TW" altLang="en-US" dirty="0"/>
              </a:p>
            </p:txBody>
          </p:sp>
        </mc:Choice>
        <mc:Fallback>
          <p:sp>
            <p:nvSpPr>
              <p:cNvPr id="22" name="文字方塊 21">
                <a:extLst>
                  <a:ext uri="{FF2B5EF4-FFF2-40B4-BE49-F238E27FC236}">
                    <a16:creationId xmlns:a16="http://schemas.microsoft.com/office/drawing/2014/main" id="{3FC9C0DF-A369-4C46-BF87-8E3D0E2B8405}"/>
                  </a:ext>
                </a:extLst>
              </p:cNvPr>
              <p:cNvSpPr txBox="1">
                <a:spLocks noRot="1" noChangeAspect="1" noMove="1" noResize="1" noEditPoints="1" noAdjustHandles="1" noChangeArrowheads="1" noChangeShapeType="1" noTextEdit="1"/>
              </p:cNvSpPr>
              <p:nvPr/>
            </p:nvSpPr>
            <p:spPr>
              <a:xfrm>
                <a:off x="5796078" y="3401568"/>
                <a:ext cx="567783" cy="393121"/>
              </a:xfrm>
              <a:prstGeom prst="rect">
                <a:avLst/>
              </a:prstGeom>
              <a:blipFill>
                <a:blip r:embed="rId5"/>
                <a:stretch>
                  <a:fillRect b="-156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3" name="文字方塊 22">
                <a:extLst>
                  <a:ext uri="{FF2B5EF4-FFF2-40B4-BE49-F238E27FC236}">
                    <a16:creationId xmlns:a16="http://schemas.microsoft.com/office/drawing/2014/main" id="{C4F48DC4-9D55-45F4-8EBA-D74DF5F795B5}"/>
                  </a:ext>
                </a:extLst>
              </p:cNvPr>
              <p:cNvSpPr txBox="1"/>
              <p:nvPr/>
            </p:nvSpPr>
            <p:spPr>
              <a:xfrm>
                <a:off x="9632676" y="2922331"/>
                <a:ext cx="605166" cy="393121"/>
              </a:xfrm>
              <a:prstGeom prst="rect">
                <a:avLst/>
              </a:prstGeom>
              <a:solidFill>
                <a:schemeClr val="bg1">
                  <a:lumMod val="95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𝐻</m:t>
                              </m:r>
                            </m:sub>
                          </m:sSub>
                        </m:sub>
                      </m:sSub>
                    </m:oMath>
                  </m:oMathPara>
                </a14:m>
                <a:endParaRPr lang="zh-TW" altLang="en-US" dirty="0"/>
              </a:p>
            </p:txBody>
          </p:sp>
        </mc:Choice>
        <mc:Fallback>
          <p:sp>
            <p:nvSpPr>
              <p:cNvPr id="23" name="文字方塊 22">
                <a:extLst>
                  <a:ext uri="{FF2B5EF4-FFF2-40B4-BE49-F238E27FC236}">
                    <a16:creationId xmlns:a16="http://schemas.microsoft.com/office/drawing/2014/main" id="{C4F48DC4-9D55-45F4-8EBA-D74DF5F795B5}"/>
                  </a:ext>
                </a:extLst>
              </p:cNvPr>
              <p:cNvSpPr txBox="1">
                <a:spLocks noRot="1" noChangeAspect="1" noMove="1" noResize="1" noEditPoints="1" noAdjustHandles="1" noChangeArrowheads="1" noChangeShapeType="1" noTextEdit="1"/>
              </p:cNvSpPr>
              <p:nvPr/>
            </p:nvSpPr>
            <p:spPr>
              <a:xfrm>
                <a:off x="9632676" y="2922331"/>
                <a:ext cx="605166" cy="393121"/>
              </a:xfrm>
              <a:prstGeom prst="rect">
                <a:avLst/>
              </a:prstGeom>
              <a:blipFill>
                <a:blip r:embed="rId6"/>
                <a:stretch>
                  <a:fillRect b="-1538"/>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4" name="文字方塊 23">
                <a:extLst>
                  <a:ext uri="{FF2B5EF4-FFF2-40B4-BE49-F238E27FC236}">
                    <a16:creationId xmlns:a16="http://schemas.microsoft.com/office/drawing/2014/main" id="{573F4C74-AC26-4F47-9210-9A068F4E219C}"/>
                  </a:ext>
                </a:extLst>
              </p:cNvPr>
              <p:cNvSpPr txBox="1"/>
              <p:nvPr/>
            </p:nvSpPr>
            <p:spPr>
              <a:xfrm>
                <a:off x="9632676" y="3401568"/>
                <a:ext cx="573106" cy="393121"/>
              </a:xfrm>
              <a:prstGeom prst="rect">
                <a:avLst/>
              </a:prstGeom>
              <a:solidFill>
                <a:schemeClr val="bg1">
                  <a:lumMod val="95000"/>
                </a:schemeClr>
              </a:solid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𝜇</m:t>
                          </m:r>
                        </m:e>
                        <m:sub>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2</m:t>
                              </m:r>
                            </m:e>
                            <m:sub>
                              <m:r>
                                <a:rPr lang="en-US" altLang="zh-TW" b="0" i="1" smtClean="0">
                                  <a:latin typeface="Cambria Math" panose="02040503050406030204" pitchFamily="18" charset="0"/>
                                </a:rPr>
                                <m:t>𝐿</m:t>
                              </m:r>
                            </m:sub>
                          </m:sSub>
                        </m:sub>
                      </m:sSub>
                    </m:oMath>
                  </m:oMathPara>
                </a14:m>
                <a:endParaRPr lang="zh-TW" altLang="en-US" dirty="0"/>
              </a:p>
            </p:txBody>
          </p:sp>
        </mc:Choice>
        <mc:Fallback>
          <p:sp>
            <p:nvSpPr>
              <p:cNvPr id="24" name="文字方塊 23">
                <a:extLst>
                  <a:ext uri="{FF2B5EF4-FFF2-40B4-BE49-F238E27FC236}">
                    <a16:creationId xmlns:a16="http://schemas.microsoft.com/office/drawing/2014/main" id="{573F4C74-AC26-4F47-9210-9A068F4E219C}"/>
                  </a:ext>
                </a:extLst>
              </p:cNvPr>
              <p:cNvSpPr txBox="1">
                <a:spLocks noRot="1" noChangeAspect="1" noMove="1" noResize="1" noEditPoints="1" noAdjustHandles="1" noChangeArrowheads="1" noChangeShapeType="1" noTextEdit="1"/>
              </p:cNvSpPr>
              <p:nvPr/>
            </p:nvSpPr>
            <p:spPr>
              <a:xfrm>
                <a:off x="9632676" y="3401568"/>
                <a:ext cx="573106" cy="393121"/>
              </a:xfrm>
              <a:prstGeom prst="rect">
                <a:avLst/>
              </a:prstGeom>
              <a:blipFill>
                <a:blip r:embed="rId7"/>
                <a:stretch>
                  <a:fillRect b="-1563"/>
                </a:stretch>
              </a:blipFill>
            </p:spPr>
            <p:txBody>
              <a:bodyPr/>
              <a:lstStyle/>
              <a:p>
                <a:r>
                  <a:rPr lang="zh-TW" altLang="en-US">
                    <a:noFill/>
                  </a:rPr>
                  <a:t> </a:t>
                </a:r>
              </a:p>
            </p:txBody>
          </p:sp>
        </mc:Fallback>
      </mc:AlternateContent>
      <p:cxnSp>
        <p:nvCxnSpPr>
          <p:cNvPr id="25" name="直線單箭頭接點 24">
            <a:extLst>
              <a:ext uri="{FF2B5EF4-FFF2-40B4-BE49-F238E27FC236}">
                <a16:creationId xmlns:a16="http://schemas.microsoft.com/office/drawing/2014/main" id="{808E00A9-2CEA-45DF-AB3A-C5D4D1582851}"/>
              </a:ext>
            </a:extLst>
          </p:cNvPr>
          <p:cNvCxnSpPr/>
          <p:nvPr/>
        </p:nvCxnSpPr>
        <p:spPr>
          <a:xfrm>
            <a:off x="4385118" y="3868264"/>
            <a:ext cx="0" cy="115613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mc:Choice xmlns:a14="http://schemas.microsoft.com/office/drawing/2010/main" Requires="a14">
          <p:sp>
            <p:nvSpPr>
              <p:cNvPr id="26" name="文字方塊 25">
                <a:extLst>
                  <a:ext uri="{FF2B5EF4-FFF2-40B4-BE49-F238E27FC236}">
                    <a16:creationId xmlns:a16="http://schemas.microsoft.com/office/drawing/2014/main" id="{C535A79A-1FC6-4B21-B1A1-70867FAE379F}"/>
                  </a:ext>
                </a:extLst>
              </p:cNvPr>
              <p:cNvSpPr txBox="1"/>
              <p:nvPr/>
            </p:nvSpPr>
            <p:spPr>
              <a:xfrm>
                <a:off x="4193305" y="5024402"/>
                <a:ext cx="3836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𝛾</m:t>
                          </m:r>
                        </m:e>
                        <m:sub>
                          <m:r>
                            <a:rPr lang="en-US" altLang="zh-TW" b="0" i="1" smtClean="0">
                              <a:latin typeface="Cambria Math" panose="02040503050406030204" pitchFamily="18" charset="0"/>
                            </a:rPr>
                            <m:t>𝐿</m:t>
                          </m:r>
                        </m:sub>
                      </m:sSub>
                    </m:oMath>
                  </m:oMathPara>
                </a14:m>
                <a:endParaRPr lang="zh-TW" altLang="en-US" dirty="0"/>
              </a:p>
            </p:txBody>
          </p:sp>
        </mc:Choice>
        <mc:Fallback>
          <p:sp>
            <p:nvSpPr>
              <p:cNvPr id="26" name="文字方塊 25">
                <a:extLst>
                  <a:ext uri="{FF2B5EF4-FFF2-40B4-BE49-F238E27FC236}">
                    <a16:creationId xmlns:a16="http://schemas.microsoft.com/office/drawing/2014/main" id="{C535A79A-1FC6-4B21-B1A1-70867FAE379F}"/>
                  </a:ext>
                </a:extLst>
              </p:cNvPr>
              <p:cNvSpPr txBox="1">
                <a:spLocks noRot="1" noChangeAspect="1" noMove="1" noResize="1" noEditPoints="1" noAdjustHandles="1" noChangeArrowheads="1" noChangeShapeType="1" noTextEdit="1"/>
              </p:cNvSpPr>
              <p:nvPr/>
            </p:nvSpPr>
            <p:spPr>
              <a:xfrm>
                <a:off x="4193305" y="5024402"/>
                <a:ext cx="383625" cy="369332"/>
              </a:xfrm>
              <a:prstGeom prst="rect">
                <a:avLst/>
              </a:prstGeom>
              <a:blipFill>
                <a:blip r:embed="rId8"/>
                <a:stretch>
                  <a:fillRect b="-4918"/>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265A5556-151B-443E-894A-6ADFBCE15D34}"/>
              </a:ext>
            </a:extLst>
          </p:cNvPr>
          <p:cNvSpPr txBox="1"/>
          <p:nvPr/>
        </p:nvSpPr>
        <p:spPr>
          <a:xfrm>
            <a:off x="7088404" y="2347239"/>
            <a:ext cx="1851790" cy="369332"/>
          </a:xfrm>
          <a:prstGeom prst="rect">
            <a:avLst/>
          </a:prstGeom>
          <a:noFill/>
        </p:spPr>
        <p:txBody>
          <a:bodyPr wrap="none" rtlCol="0">
            <a:spAutoFit/>
          </a:bodyPr>
          <a:lstStyle/>
          <a:p>
            <a:pPr algn="ctr"/>
            <a:r>
              <a:rPr lang="en-US" altLang="zh-TW" dirty="0">
                <a:solidFill>
                  <a:schemeClr val="accent2">
                    <a:lumMod val="50000"/>
                  </a:schemeClr>
                </a:solidFill>
                <a:latin typeface="Times New Roman" panose="02020603050405020304" pitchFamily="18" charset="0"/>
                <a:cs typeface="Times New Roman" panose="02020603050405020304" pitchFamily="18" charset="0"/>
              </a:rPr>
              <a:t>(Non-preemptive)</a:t>
            </a:r>
            <a:endParaRPr lang="zh-TW" altLang="en-US" dirty="0">
              <a:solidFill>
                <a:schemeClr val="accent2">
                  <a:lumMod val="50000"/>
                </a:schemeClr>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F4CE4E6F-C08E-482B-81DD-BC3997738536}"/>
              </a:ext>
            </a:extLst>
          </p:cNvPr>
          <p:cNvPicPr>
            <a:picLocks noChangeAspect="1"/>
          </p:cNvPicPr>
          <p:nvPr/>
        </p:nvPicPr>
        <p:blipFill>
          <a:blip r:embed="rId9"/>
          <a:stretch>
            <a:fillRect/>
          </a:stretch>
        </p:blipFill>
        <p:spPr>
          <a:xfrm>
            <a:off x="1346847" y="2431455"/>
            <a:ext cx="457240" cy="883997"/>
          </a:xfrm>
          <a:prstGeom prst="rect">
            <a:avLst/>
          </a:prstGeom>
        </p:spPr>
      </p:pic>
      <p:sp>
        <p:nvSpPr>
          <p:cNvPr id="28" name="矩形: 圓角 27">
            <a:extLst>
              <a:ext uri="{FF2B5EF4-FFF2-40B4-BE49-F238E27FC236}">
                <a16:creationId xmlns:a16="http://schemas.microsoft.com/office/drawing/2014/main" id="{1946637A-3589-4BA4-A3D5-2A6EBE1C5CFA}"/>
              </a:ext>
            </a:extLst>
          </p:cNvPr>
          <p:cNvSpPr/>
          <p:nvPr/>
        </p:nvSpPr>
        <p:spPr>
          <a:xfrm>
            <a:off x="1383653" y="3401568"/>
            <a:ext cx="383627" cy="8723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t>L</a:t>
            </a:r>
            <a:endParaRPr lang="zh-TW" altLang="en-US" dirty="0"/>
          </a:p>
        </p:txBody>
      </p:sp>
      <p:sp>
        <p:nvSpPr>
          <p:cNvPr id="35" name="箭號: 彎曲 34">
            <a:extLst>
              <a:ext uri="{FF2B5EF4-FFF2-40B4-BE49-F238E27FC236}">
                <a16:creationId xmlns:a16="http://schemas.microsoft.com/office/drawing/2014/main" id="{4BE12D79-63E6-44E0-BADF-47BEC8CCA01D}"/>
              </a:ext>
            </a:extLst>
          </p:cNvPr>
          <p:cNvSpPr/>
          <p:nvPr/>
        </p:nvSpPr>
        <p:spPr>
          <a:xfrm rot="5400000">
            <a:off x="3136869" y="1244940"/>
            <a:ext cx="283673" cy="2875624"/>
          </a:xfrm>
          <a:prstGeom prst="ben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algn="ctr"/>
            <a:endParaRPr lang="zh-TW" altLang="en-US" dirty="0">
              <a:solidFill>
                <a:schemeClr val="tx1"/>
              </a:solidFill>
            </a:endParaRPr>
          </a:p>
        </p:txBody>
      </p:sp>
      <p:sp>
        <p:nvSpPr>
          <p:cNvPr id="38" name="箭號: 向右 37">
            <a:extLst>
              <a:ext uri="{FF2B5EF4-FFF2-40B4-BE49-F238E27FC236}">
                <a16:creationId xmlns:a16="http://schemas.microsoft.com/office/drawing/2014/main" id="{75AC791F-483C-4AEE-A070-71F08272A356}"/>
              </a:ext>
            </a:extLst>
          </p:cNvPr>
          <p:cNvSpPr/>
          <p:nvPr/>
        </p:nvSpPr>
        <p:spPr>
          <a:xfrm>
            <a:off x="1804087" y="3566914"/>
            <a:ext cx="1900788" cy="136635"/>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TW" altLang="en-US" dirty="0"/>
          </a:p>
        </p:txBody>
      </p:sp>
      <mc:AlternateContent xmlns:mc="http://schemas.openxmlformats.org/markup-compatibility/2006">
        <mc:Choice xmlns:a14="http://schemas.microsoft.com/office/drawing/2010/main" Requires="a14">
          <p:sp>
            <p:nvSpPr>
              <p:cNvPr id="39" name="文字方塊 38">
                <a:extLst>
                  <a:ext uri="{FF2B5EF4-FFF2-40B4-BE49-F238E27FC236}">
                    <a16:creationId xmlns:a16="http://schemas.microsoft.com/office/drawing/2014/main" id="{65EBDCD8-F055-4C77-A3A4-E22CAA63BCCD}"/>
                  </a:ext>
                </a:extLst>
              </p:cNvPr>
              <p:cNvSpPr txBox="1"/>
              <p:nvPr/>
            </p:nvSpPr>
            <p:spPr>
              <a:xfrm>
                <a:off x="2942978" y="2162573"/>
                <a:ext cx="509691"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𝜆</m:t>
                          </m:r>
                        </m:e>
                        <m:sub>
                          <m:r>
                            <a:rPr lang="en-US" altLang="zh-TW" b="0" i="1" smtClean="0">
                              <a:solidFill>
                                <a:schemeClr val="tx1"/>
                              </a:solidFill>
                              <a:latin typeface="Cambria Math" panose="02040503050406030204" pitchFamily="18" charset="0"/>
                            </a:rPr>
                            <m:t>𝐻</m:t>
                          </m:r>
                        </m:sub>
                      </m:sSub>
                    </m:oMath>
                  </m:oMathPara>
                </a14:m>
                <a:endParaRPr lang="zh-TW" altLang="en-US" dirty="0"/>
              </a:p>
            </p:txBody>
          </p:sp>
        </mc:Choice>
        <mc:Fallback>
          <p:sp>
            <p:nvSpPr>
              <p:cNvPr id="39" name="文字方塊 38">
                <a:extLst>
                  <a:ext uri="{FF2B5EF4-FFF2-40B4-BE49-F238E27FC236}">
                    <a16:creationId xmlns:a16="http://schemas.microsoft.com/office/drawing/2014/main" id="{65EBDCD8-F055-4C77-A3A4-E22CAA63BCCD}"/>
                  </a:ext>
                </a:extLst>
              </p:cNvPr>
              <p:cNvSpPr txBox="1">
                <a:spLocks noRot="1" noChangeAspect="1" noMove="1" noResize="1" noEditPoints="1" noAdjustHandles="1" noChangeArrowheads="1" noChangeShapeType="1" noTextEdit="1"/>
              </p:cNvSpPr>
              <p:nvPr/>
            </p:nvSpPr>
            <p:spPr>
              <a:xfrm>
                <a:off x="2942978" y="2162573"/>
                <a:ext cx="509691" cy="369332"/>
              </a:xfrm>
              <a:prstGeom prst="rect">
                <a:avLst/>
              </a:prstGeom>
              <a:blipFill>
                <a:blip r:embed="rId10"/>
                <a:stretch>
                  <a:fillRect b="-166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0" name="文字方塊 39">
                <a:extLst>
                  <a:ext uri="{FF2B5EF4-FFF2-40B4-BE49-F238E27FC236}">
                    <a16:creationId xmlns:a16="http://schemas.microsoft.com/office/drawing/2014/main" id="{CB02B6FD-FD85-4F49-A347-E4809D3F8921}"/>
                  </a:ext>
                </a:extLst>
              </p:cNvPr>
              <p:cNvSpPr txBox="1"/>
              <p:nvPr/>
            </p:nvSpPr>
            <p:spPr>
              <a:xfrm>
                <a:off x="2551219" y="3868264"/>
                <a:ext cx="47442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altLang="zh-TW" b="0"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𝜆</m:t>
                          </m:r>
                        </m:e>
                        <m:sub>
                          <m:r>
                            <a:rPr lang="en-US" altLang="zh-TW" b="0" i="1" smtClean="0">
                              <a:solidFill>
                                <a:schemeClr val="tx1"/>
                              </a:solidFill>
                              <a:latin typeface="Cambria Math" panose="02040503050406030204" pitchFamily="18" charset="0"/>
                            </a:rPr>
                            <m:t>𝐿</m:t>
                          </m:r>
                        </m:sub>
                      </m:sSub>
                    </m:oMath>
                  </m:oMathPara>
                </a14:m>
                <a:endParaRPr lang="zh-TW" altLang="en-US" dirty="0"/>
              </a:p>
            </p:txBody>
          </p:sp>
        </mc:Choice>
        <mc:Fallback>
          <p:sp>
            <p:nvSpPr>
              <p:cNvPr id="40" name="文字方塊 39">
                <a:extLst>
                  <a:ext uri="{FF2B5EF4-FFF2-40B4-BE49-F238E27FC236}">
                    <a16:creationId xmlns:a16="http://schemas.microsoft.com/office/drawing/2014/main" id="{CB02B6FD-FD85-4F49-A347-E4809D3F8921}"/>
                  </a:ext>
                </a:extLst>
              </p:cNvPr>
              <p:cNvSpPr txBox="1">
                <a:spLocks noRot="1" noChangeAspect="1" noMove="1" noResize="1" noEditPoints="1" noAdjustHandles="1" noChangeArrowheads="1" noChangeShapeType="1" noTextEdit="1"/>
              </p:cNvSpPr>
              <p:nvPr/>
            </p:nvSpPr>
            <p:spPr>
              <a:xfrm>
                <a:off x="2551219" y="3868264"/>
                <a:ext cx="474425" cy="369332"/>
              </a:xfrm>
              <a:prstGeom prst="rect">
                <a:avLst/>
              </a:prstGeom>
              <a:blipFill>
                <a:blip r:embed="rId11"/>
                <a:stretch>
                  <a:fillRect b="-1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779289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3652701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8EF54A-76F4-4299-9D96-73F7DA650A3F}"/>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𝛼</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𝛽</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8" name="表格 8">
                <a:extLst>
                  <a:ext uri="{FF2B5EF4-FFF2-40B4-BE49-F238E27FC236}">
                    <a16:creationId xmlns:a16="http://schemas.microsoft.com/office/drawing/2014/main" id="{0765BB6C-A3D6-4530-A292-4A231686B665}"/>
                  </a:ext>
                </a:extLst>
              </p:cNvPr>
              <p:cNvGraphicFramePr>
                <a:graphicFrameLocks noGrp="1"/>
              </p:cNvGraphicFramePr>
              <p:nvPr>
                <p:ph idx="1"/>
                <p:extLst>
                  <p:ext uri="{D42A27DB-BD31-4B8C-83A1-F6EECF244321}">
                    <p14:modId xmlns:p14="http://schemas.microsoft.com/office/powerpoint/2010/main" val="2977966874"/>
                  </p:ext>
                </p:extLst>
              </p:nvPr>
            </p:nvGraphicFramePr>
            <p:xfrm>
              <a:off x="850900" y="1958975"/>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54098" r="-100697" b="-411475"/>
                          </a:stretch>
                        </a:blipFill>
                      </a:tcPr>
                    </a:tc>
                    <a:tc>
                      <a:txBody>
                        <a:bodyPr/>
                        <a:lstStyle/>
                        <a:p>
                          <a:endParaRPr lang="zh-TW"/>
                        </a:p>
                      </a:txBody>
                      <a:tcPr marL="68580" marR="68580" marT="0" marB="0" anchor="ctr">
                        <a:blipFill>
                          <a:blip r:embed="rId3"/>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154098" r="-100697" b="-311475"/>
                          </a:stretch>
                        </a:blipFill>
                      </a:tcPr>
                    </a:tc>
                    <a:tc>
                      <a:txBody>
                        <a:bodyPr/>
                        <a:lstStyle/>
                        <a:p>
                          <a:endParaRPr lang="zh-TW"/>
                        </a:p>
                      </a:txBody>
                      <a:tcPr marL="68580" marR="68580" marT="0" marB="0" anchor="ctr">
                        <a:blipFill>
                          <a:blip r:embed="rId3"/>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256198" r="-100697" b="-214050"/>
                          </a:stretch>
                        </a:blipFill>
                      </a:tcPr>
                    </a:tc>
                    <a:tc>
                      <a:txBody>
                        <a:bodyPr/>
                        <a:lstStyle/>
                        <a:p>
                          <a:endParaRPr lang="zh-TW"/>
                        </a:p>
                      </a:txBody>
                      <a:tcPr marL="68580" marR="68580" marT="0" marB="0" anchor="ctr">
                        <a:blipFill>
                          <a:blip r:embed="rId3"/>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a:t>
                          </a:r>
                        </a:p>
                      </a:txBody>
                      <a:tcPr anchor="ctr">
                        <a:solidFill>
                          <a:schemeClr val="accent2">
                            <a:lumMod val="40000"/>
                            <a:lumOff val="60000"/>
                          </a:schemeClr>
                        </a:solidFill>
                      </a:tcPr>
                    </a:tc>
                    <a:tc rowSpan="2">
                      <a:txBody>
                        <a:bodyPr/>
                        <a:lstStyle/>
                        <a:p>
                          <a:endParaRPr lang="zh-TW"/>
                        </a:p>
                      </a:txBody>
                      <a:tcPr marL="68580" marR="68580" marT="0" marB="0" anchor="ctr">
                        <a:blipFill>
                          <a:blip r:embed="rId3"/>
                          <a:stretch>
                            <a:fillRect l="-100174" t="-353279" r="-100697" b="-112295"/>
                          </a:stretch>
                        </a:blipFill>
                      </a:tcPr>
                    </a:tc>
                    <a:tc>
                      <a:txBody>
                        <a:bodyPr/>
                        <a:lstStyle/>
                        <a:p>
                          <a:endParaRPr lang="zh-TW"/>
                        </a:p>
                      </a:txBody>
                      <a:tcPr marL="68580" marR="68580" marT="0" marB="0" anchor="ctr">
                        <a:blipFill>
                          <a:blip r:embed="rId3"/>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3"/>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906557" r="-100697" b="-124590"/>
                          </a:stretch>
                        </a:blipFill>
                      </a:tcPr>
                    </a:tc>
                    <a:tc>
                      <a:txBody>
                        <a:bodyPr/>
                        <a:lstStyle/>
                        <a:p>
                          <a:endParaRPr lang="zh-TW"/>
                        </a:p>
                      </a:txBody>
                      <a:tcPr marL="68580" marR="68580" marT="0" marB="0" anchor="ctr">
                        <a:blipFill>
                          <a:blip r:embed="rId3"/>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3"/>
                          <a:stretch>
                            <a:fillRect l="-100174" t="-1006557" r="-100697" b="-24590"/>
                          </a:stretch>
                        </a:blipFill>
                      </a:tcPr>
                    </a:tc>
                    <a:tc>
                      <a:txBody>
                        <a:bodyPr/>
                        <a:lstStyle/>
                        <a:p>
                          <a:endParaRPr lang="zh-TW"/>
                        </a:p>
                      </a:txBody>
                      <a:tcPr marL="68580" marR="68580" marT="0" marB="0" anchor="ctr">
                        <a:blipFill>
                          <a:blip r:embed="rId3"/>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
        <p:nvSpPr>
          <p:cNvPr id="9" name="投影片編號版面配置區 8">
            <a:extLst>
              <a:ext uri="{FF2B5EF4-FFF2-40B4-BE49-F238E27FC236}">
                <a16:creationId xmlns:a16="http://schemas.microsoft.com/office/drawing/2014/main" id="{963C5682-D7F0-450F-B9AE-857270E7D8BD}"/>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11086973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735724" y="1959365"/>
                <a:ext cx="10720552" cy="3867404"/>
              </a:xfrm>
            </p:spPr>
            <p:txBody>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 1</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3</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are described based on a three-dimensional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 </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customers in the block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system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syste</a:t>
                </a:r>
                <a:r>
                  <a:rPr lang="en-US" altLang="zh-TW" sz="2000" dirty="0">
                    <a:solidFill>
                      <a:schemeClr val="tx1">
                        <a:lumMod val="75000"/>
                        <a:lumOff val="25000"/>
                      </a:schemeClr>
                    </a:solidFill>
                  </a:rPr>
                  <a:t>m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system ON</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zh-TW" altLang="en-US" dirty="0"/>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735724" y="1959365"/>
                <a:ext cx="10720552" cy="3867404"/>
              </a:xfrm>
              <a:blipFill>
                <a:blip r:embed="rId2"/>
                <a:stretch>
                  <a:fillRect l="-796" r="-5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1888054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1 and  each node in scenario 3 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1800" i="1" smtClean="0">
                          <a:effectLst/>
                          <a:latin typeface="Cambria Math" panose="02040503050406030204" pitchFamily="18" charset="0"/>
                          <a:ea typeface="新細明體" panose="02020500000000000000" pitchFamily="18" charset="-120"/>
                          <a:cs typeface="Times New Roman" panose="02020603050405020304" pitchFamily="18" charset="0"/>
                        </a:rPr>
                        <m:t>𝑆</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d>
                        <m:dPr>
                          <m:begChr m:val="{"/>
                          <m:endChr m:val="}"/>
                          <m:ctrlPr>
                            <a:rPr lang="zh-TW" altLang="zh-TW" i="1">
                              <a:effectLst/>
                              <a:latin typeface="Cambria Math" panose="02040503050406030204" pitchFamily="18" charset="0"/>
                              <a:ea typeface="Cambria Math" panose="02040503050406030204" pitchFamily="18" charset="0"/>
                            </a:rPr>
                          </m:ctrlPr>
                        </m:dPr>
                        <m:e>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e>
                          </m:d>
                        </m:e>
                        <m:e>
                          <m:d>
                            <m:dPr>
                              <m:begChr m:val="{"/>
                              <m:endChr m:val=""/>
                              <m:ctrlPr>
                                <a:rPr lang="zh-TW" altLang="zh-TW" i="1">
                                  <a:effectLst/>
                                  <a:latin typeface="Cambria Math" panose="02040503050406030204" pitchFamily="18" charset="0"/>
                                  <a:ea typeface="Cambria Math" panose="02040503050406030204" pitchFamily="18" charset="0"/>
                                </a:rPr>
                              </m:ctrlPr>
                            </m:dPr>
                            <m:e>
                              <m:eqArr>
                                <m:eqArrPr>
                                  <m:ctrlPr>
                                    <a:rPr lang="zh-TW" altLang="zh-TW" i="1">
                                      <a:effectLst/>
                                      <a:latin typeface="Cambria Math" panose="02040503050406030204" pitchFamily="18" charset="0"/>
                                      <a:ea typeface="Cambria Math" panose="02040503050406030204" pitchFamily="18" charset="0"/>
                                    </a:rPr>
                                  </m:ctrlPr>
                                </m:eqArrPr>
                                <m:e>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e>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𝑖𝑓</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 1&lt;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smtClean="0">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𝑆</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d>
                        <m:dPr>
                          <m:ctrlPr>
                            <a:rPr lang="zh-TW" altLang="zh-TW" i="1">
                              <a:effectLst/>
                              <a:latin typeface="Cambria Math" panose="02040503050406030204" pitchFamily="18" charset="0"/>
                              <a:ea typeface="Cambria Math" panose="02040503050406030204" pitchFamily="18" charset="0"/>
                            </a:rPr>
                          </m:ctrlPr>
                        </m:d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e>
                      </m:d>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4202308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379494"/>
            <a:ext cx="11058071" cy="1188720"/>
          </a:xfrm>
        </p:spPr>
        <p:txBody>
          <a:bodyPr/>
          <a:lstStyle/>
          <a:p>
            <a:r>
              <a:rPr lang="en-US" altLang="zh-TW" dirty="0"/>
              <a:t>Analytical Model – State Balance Equations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65C073B-5608-4084-8A69-CD3A4E346CE1}"/>
                  </a:ext>
                </a:extLst>
              </p:cNvPr>
              <p:cNvSpPr>
                <a:spLocks noGrp="1"/>
              </p:cNvSpPr>
              <p:nvPr>
                <p:ph idx="1"/>
              </p:nvPr>
            </p:nvSpPr>
            <p:spPr>
              <a:xfrm>
                <a:off x="6181092" y="1959365"/>
                <a:ext cx="5727878" cy="3867404"/>
              </a:xfrm>
            </p:spPr>
            <p:txBody>
              <a:bodyPr/>
              <a:lstStyle/>
              <a:p>
                <a:r>
                  <a:rPr lang="en-US" altLang="zh-TW" dirty="0"/>
                  <a:t>For scenario3 case12: </a:t>
                </a:r>
                <a14:m>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rPr>
                      <m:t>𝑖</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𝑁</m:t>
                    </m:r>
                    <m:r>
                      <a:rPr lang="en-US" altLang="zh-TW" sz="2000" i="1" smtClean="0">
                        <a:effectLst/>
                        <a:latin typeface="Cambria Math" panose="02040503050406030204" pitchFamily="18" charset="0"/>
                        <a:ea typeface="新細明體" panose="02020500000000000000" pitchFamily="18" charset="-120"/>
                      </a:rPr>
                      <m:t>−</m:t>
                    </m:r>
                    <m:r>
                      <a:rPr lang="en-US" altLang="zh-TW" sz="2000" i="1" smtClean="0">
                        <a:effectLst/>
                        <a:latin typeface="Cambria Math" panose="02040503050406030204" pitchFamily="18" charset="0"/>
                        <a:ea typeface="新細明體" panose="02020500000000000000" pitchFamily="18" charset="-120"/>
                      </a:rPr>
                      <m:t>𝑏</m:t>
                    </m:r>
                    <m:r>
                      <a:rPr lang="en-US" altLang="zh-TW" sz="2000" i="1" smtClean="0">
                        <a:effectLst/>
                        <a:latin typeface="Cambria Math" panose="02040503050406030204" pitchFamily="18" charset="0"/>
                        <a:ea typeface="新細明體" panose="02020500000000000000" pitchFamily="18" charset="-120"/>
                      </a:rPr>
                      <m:t>, </m:t>
                    </m:r>
                    <m:r>
                      <a:rPr lang="en-US" altLang="zh-TW" sz="2000" i="1" smtClean="0">
                        <a:effectLst/>
                        <a:latin typeface="Cambria Math" panose="02040503050406030204" pitchFamily="18" charset="0"/>
                        <a:ea typeface="新細明體" panose="02020500000000000000" pitchFamily="18" charset="-120"/>
                      </a:rPr>
                      <m:t>𝑥</m:t>
                    </m:r>
                    <m:r>
                      <a:rPr lang="en-US" altLang="zh-TW" sz="2000" i="1" smtClean="0">
                        <a:effectLst/>
                        <a:latin typeface="Cambria Math" panose="02040503050406030204" pitchFamily="18" charset="0"/>
                        <a:ea typeface="新細明體" panose="02020500000000000000" pitchFamily="18" charset="-120"/>
                      </a:rPr>
                      <m:t>=0, </m:t>
                    </m:r>
                    <m:r>
                      <a:rPr lang="en-US" altLang="zh-TW" sz="2000" i="1" smtClean="0">
                        <a:effectLst/>
                        <a:latin typeface="Cambria Math" panose="02040503050406030204" pitchFamily="18" charset="0"/>
                        <a:ea typeface="新細明體" panose="02020500000000000000" pitchFamily="18" charset="-120"/>
                      </a:rPr>
                      <m:t>𝑘</m:t>
                    </m:r>
                    <m:r>
                      <a:rPr lang="en-US" altLang="zh-TW" sz="2000" i="1" smtClean="0">
                        <a:effectLst/>
                        <a:latin typeface="Cambria Math" panose="02040503050406030204" pitchFamily="18" charset="0"/>
                        <a:ea typeface="新細明體" panose="02020500000000000000" pitchFamily="18" charset="-120"/>
                      </a:rPr>
                      <m:t>=1</m:t>
                    </m:r>
                  </m:oMath>
                </a14:m>
                <a:endParaRPr lang="en-US" altLang="zh-TW" sz="2000" dirty="0"/>
              </a:p>
              <a:p>
                <a:endParaRPr lang="en-US" altLang="zh-TW"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𝛼</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e>
                      </m:d>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𝛽</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,0,0</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𝜆</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nary>
                        <m:naryPr>
                          <m:chr m:val="∑"/>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up>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sup>
                        <m:e>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2</m:t>
                              </m:r>
                            </m:sub>
                          </m:sSub>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𝑡</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sub>
                          </m:sSub>
                        </m:e>
                      </m:nary>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d>
                        <m:d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m:t>
                          </m:r>
                        </m:e>
                      </m:d>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𝛾</m:t>
                      </m:r>
                      <m:sSub>
                        <m:sSubPr>
                          <m:ctrlPr>
                            <a:rPr lang="zh-TW" alt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𝜋</m:t>
                          </m:r>
                        </m:e>
                        <m:sub>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𝑁</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𝑏</m:t>
                          </m:r>
                          <m:r>
                            <a:rPr lang="en-US" altLang="zh-TW" sz="1800" i="1" kern="100">
                              <a:effectLst/>
                              <a:latin typeface="Cambria Math" panose="02040503050406030204" pitchFamily="18" charset="0"/>
                              <a:ea typeface="標楷體" panose="03000509000000000000" pitchFamily="65" charset="-120"/>
                              <a:cs typeface="Times New Roman" panose="02020603050405020304" pitchFamily="18" charset="0"/>
                            </a:rPr>
                            <m:t>+1,0,1</m:t>
                          </m:r>
                        </m:sub>
                      </m:sSub>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65C073B-5608-4084-8A69-CD3A4E346CE1}"/>
                  </a:ext>
                </a:extLst>
              </p:cNvPr>
              <p:cNvSpPr>
                <a:spLocks noGrp="1" noRot="1" noChangeAspect="1" noMove="1" noResize="1" noEditPoints="1" noAdjustHandles="1" noChangeArrowheads="1" noChangeShapeType="1" noTextEdit="1"/>
              </p:cNvSpPr>
              <p:nvPr>
                <p:ph idx="1"/>
              </p:nvPr>
            </p:nvSpPr>
            <p:spPr>
              <a:xfrm>
                <a:off x="6181092" y="1959365"/>
                <a:ext cx="5727878" cy="3867404"/>
              </a:xfrm>
              <a:blipFill>
                <a:blip r:embed="rId3"/>
                <a:stretch>
                  <a:fillRect l="-148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18</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850900" y="1568214"/>
            <a:ext cx="5160010" cy="4779645"/>
          </a:xfrm>
          <a:prstGeom prst="rect">
            <a:avLst/>
          </a:prstGeom>
          <a:noFill/>
          <a:ln>
            <a:noFill/>
          </a:ln>
        </p:spPr>
      </p:pic>
    </p:spTree>
    <p:extLst>
      <p:ext uri="{BB962C8B-B14F-4D97-AF65-F5344CB8AC3E}">
        <p14:creationId xmlns:p14="http://schemas.microsoft.com/office/powerpoint/2010/main" val="717349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08A9AC-E055-4033-BB88-83208682F31B}"/>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53B867C-600C-4917-8A50-246B168B6AE1}"/>
                  </a:ext>
                </a:extLst>
              </p:cNvPr>
              <p:cNvSpPr>
                <a:spLocks noGrp="1"/>
              </p:cNvSpPr>
              <p:nvPr>
                <p:ph idx="1"/>
              </p:nvPr>
            </p:nvSpPr>
            <p:spPr>
              <a:xfrm>
                <a:off x="850900" y="1568214"/>
                <a:ext cx="10490200" cy="4649706"/>
              </a:xfrm>
            </p:spPr>
            <p:txBody>
              <a:bodyPr>
                <a:normAutofit/>
              </a:bodyPr>
              <a:lstStyle/>
              <a:p>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system models of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scenario 2</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 and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4 </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are described based on a </a:t>
                </a:r>
                <a:r>
                  <a:rPr lang="en-US" altLang="zh-TW" dirty="0">
                    <a:solidFill>
                      <a:schemeClr val="tx1">
                        <a:lumMod val="75000"/>
                        <a:lumOff val="25000"/>
                      </a:schemeClr>
                    </a:solidFill>
                  </a:rPr>
                  <a:t>five</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-dimensional Markov chain with the state </a:t>
                </a:r>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14:m>
                  <m:oMath xmlns:m="http://schemas.openxmlformats.org/officeDocument/2006/math">
                    <m:r>
                      <a:rPr lang="en-US" altLang="zh-TW" sz="2400" b="1" i="1">
                        <a:latin typeface="Cambria Math" panose="02040503050406030204" pitchFamily="18" charset="0"/>
                      </a:rPr>
                      <m:t>𝒊</m:t>
                    </m:r>
                    <m:r>
                      <a:rPr lang="en-US" altLang="zh-TW" sz="2400" b="1" i="1">
                        <a:latin typeface="Cambria Math" panose="02040503050406030204" pitchFamily="18" charset="0"/>
                      </a:rPr>
                      <m:t>,</m:t>
                    </m:r>
                    <m:r>
                      <a:rPr lang="en-US" altLang="zh-TW" sz="2400" b="1" i="1" smtClean="0">
                        <a:latin typeface="Cambria Math" panose="02040503050406030204" pitchFamily="18" charset="0"/>
                      </a:rPr>
                      <m:t>𝒋</m:t>
                    </m:r>
                    <m:r>
                      <a:rPr lang="en-US" altLang="zh-TW" sz="2400" b="1" i="1" smtClean="0">
                        <a:latin typeface="Cambria Math" panose="02040503050406030204" pitchFamily="18" charset="0"/>
                      </a:rPr>
                      <m:t>,</m:t>
                    </m:r>
                    <m:r>
                      <a:rPr lang="en-US" altLang="zh-TW" sz="2400" b="1" i="1">
                        <a:latin typeface="Cambria Math" panose="02040503050406030204" pitchFamily="18" charset="0"/>
                      </a:rPr>
                      <m:t>𝒙</m:t>
                    </m:r>
                    <m:r>
                      <a:rPr lang="en-US" altLang="zh-TW" sz="2400" b="1" i="1">
                        <a:latin typeface="Cambria Math" panose="02040503050406030204" pitchFamily="18" charset="0"/>
                      </a:rPr>
                      <m:t>, </m:t>
                    </m:r>
                    <m:r>
                      <a:rPr lang="en-US" altLang="zh-TW" sz="2400" b="1" i="1" smtClean="0">
                        <a:latin typeface="Cambria Math" panose="02040503050406030204" pitchFamily="18" charset="0"/>
                      </a:rPr>
                      <m:t>𝒚</m:t>
                    </m:r>
                    <m:r>
                      <a:rPr lang="en-US" altLang="zh-TW" sz="2400" b="1" i="1" smtClean="0">
                        <a:latin typeface="Cambria Math" panose="02040503050406030204" pitchFamily="18" charset="0"/>
                      </a:rPr>
                      <m:t>,</m:t>
                    </m:r>
                    <m:r>
                      <a:rPr lang="en-US" altLang="zh-TW" sz="2400" b="1" i="1" smtClean="0">
                        <a:latin typeface="Cambria Math" panose="02040503050406030204" pitchFamily="18" charset="0"/>
                      </a:rPr>
                      <m:t>𝒌</m:t>
                    </m:r>
                  </m:oMath>
                </a14:m>
                <a:r>
                  <a:rPr lang="en-US" altLang="zh-TW" sz="2400" b="1"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a:t>
                </a:r>
              </a:p>
              <a:p>
                <a:pPr marL="228600" lvl="1" indent="0">
                  <a:buNone/>
                </a:pPr>
                <a:r>
                  <a:rPr lang="en-US" altLang="zh-TW" dirty="0">
                    <a:solidFill>
                      <a:schemeClr val="tx1">
                        <a:lumMod val="75000"/>
                        <a:lumOff val="25000"/>
                      </a:schemeClr>
                    </a:solidFill>
                  </a:rPr>
                  <a:t>(1)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𝑖</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number of HP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(2)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𝑗</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a:t>
                </a:r>
                <a:r>
                  <a:rPr lang="en-US" altLang="zh-TW" dirty="0"/>
                  <a:t>the number of LP customers in the customer queue</a:t>
                </a:r>
                <a:endParaRPr lang="en-US" altLang="zh-TW" dirty="0">
                  <a:solidFill>
                    <a:schemeClr val="tx1">
                      <a:lumMod val="75000"/>
                      <a:lumOff val="25000"/>
                    </a:schemeClr>
                  </a:solidFill>
                  <a:latin typeface="Times New Roman" panose="02020603050405020304" pitchFamily="18" charset="0"/>
                  <a:cs typeface="Times New Roman" panose="02020603050405020304" pitchFamily="18" charset="0"/>
                </a:endParaRPr>
              </a:p>
              <a:p>
                <a:pPr marL="228600" lvl="1" indent="0">
                  <a:buNone/>
                </a:pPr>
                <a:r>
                  <a:rPr lang="en-US" altLang="zh-TW" dirty="0">
                    <a:solidFill>
                      <a:schemeClr val="tx1">
                        <a:lumMod val="75000"/>
                        <a:lumOff val="25000"/>
                      </a:schemeClr>
                    </a:solidFill>
                  </a:rPr>
                  <a:t>(3) </a:t>
                </a:r>
                <a14:m>
                  <m:oMath xmlns:m="http://schemas.openxmlformats.org/officeDocument/2006/math">
                    <m:r>
                      <a:rPr lang="en-US" altLang="zh-TW" i="1">
                        <a:solidFill>
                          <a:schemeClr val="tx1">
                            <a:lumMod val="75000"/>
                            <a:lumOff val="25000"/>
                          </a:schemeClr>
                        </a:solidFill>
                        <a:latin typeface="Cambria Math" panose="02040503050406030204" pitchFamily="18" charset="0"/>
                      </a:rPr>
                      <m:t>𝑥</m:t>
                    </m:r>
                  </m:oMath>
                </a14:m>
                <a:r>
                  <a:rPr lang="en-US" altLang="zh-TW" dirty="0">
                    <a:solidFill>
                      <a:schemeClr val="tx1">
                        <a:lumMod val="75000"/>
                        <a:lumOff val="25000"/>
                      </a:schemeClr>
                    </a:solidFill>
                  </a:rPr>
                  <a:t>: </a:t>
                </a:r>
                <a:r>
                  <a:rPr lang="en-US" altLang="zh-TW" dirty="0"/>
                  <a:t>the number of HP customers in the block queue</a:t>
                </a:r>
              </a:p>
              <a:p>
                <a:pPr marL="228600" lvl="1" indent="0">
                  <a:buNone/>
                </a:pPr>
                <a:r>
                  <a:rPr lang="en-US" altLang="zh-TW" dirty="0">
                    <a:solidFill>
                      <a:schemeClr val="tx1">
                        <a:lumMod val="75000"/>
                        <a:lumOff val="25000"/>
                      </a:schemeClr>
                    </a:solidFill>
                  </a:rPr>
                  <a:t>(4) </a:t>
                </a:r>
                <a14:m>
                  <m:oMath xmlns:m="http://schemas.openxmlformats.org/officeDocument/2006/math">
                    <m:r>
                      <a:rPr lang="en-US" altLang="zh-TW" i="1" dirty="0" smtClean="0">
                        <a:solidFill>
                          <a:schemeClr val="tx1">
                            <a:lumMod val="75000"/>
                            <a:lumOff val="25000"/>
                          </a:schemeClr>
                        </a:solidFill>
                        <a:latin typeface="Cambria Math" panose="02040503050406030204" pitchFamily="18" charset="0"/>
                      </a:rPr>
                      <m:t>𝑦</m:t>
                    </m:r>
                  </m:oMath>
                </a14:m>
                <a:r>
                  <a:rPr lang="en-US" altLang="zh-TW" dirty="0">
                    <a:solidFill>
                      <a:schemeClr val="tx1">
                        <a:lumMod val="75000"/>
                        <a:lumOff val="25000"/>
                      </a:schemeClr>
                    </a:solidFill>
                  </a:rPr>
                  <a:t>: </a:t>
                </a:r>
                <a:r>
                  <a:rPr lang="en-US" altLang="zh-TW" dirty="0"/>
                  <a:t>the number of LP customers in the block queue</a:t>
                </a:r>
                <a:endParaRPr lang="en-US" altLang="zh-TW" dirty="0">
                  <a:solidFill>
                    <a:schemeClr val="tx1">
                      <a:lumMod val="75000"/>
                      <a:lumOff val="25000"/>
                    </a:schemeClr>
                  </a:solidFill>
                </a:endParaRPr>
              </a:p>
              <a:p>
                <a:pPr marL="228600" lvl="1" indent="0">
                  <a:buNone/>
                </a:pPr>
                <a:r>
                  <a:rPr lang="en-US" altLang="zh-TW" dirty="0">
                    <a:solidFill>
                      <a:schemeClr val="tx1">
                        <a:lumMod val="75000"/>
                        <a:lumOff val="25000"/>
                      </a:schemeClr>
                    </a:solidFill>
                  </a:rPr>
                  <a:t>(5) </a:t>
                </a:r>
                <a14:m>
                  <m:oMath xmlns:m="http://schemas.openxmlformats.org/officeDocument/2006/math">
                    <m:r>
                      <a:rPr lang="en-US" altLang="zh-TW" b="0" i="1" smtClean="0">
                        <a:solidFill>
                          <a:schemeClr val="tx1">
                            <a:lumMod val="75000"/>
                            <a:lumOff val="25000"/>
                          </a:schemeClr>
                        </a:solidFill>
                        <a:latin typeface="Cambria Math" panose="02040503050406030204" pitchFamily="18" charset="0"/>
                      </a:rPr>
                      <m:t>𝑘</m:t>
                    </m:r>
                  </m:oMath>
                </a14:m>
                <a:r>
                  <a:rPr lang="en-US" altLang="zh-TW" dirty="0">
                    <a:solidFill>
                      <a:schemeClr val="tx1">
                        <a:lumMod val="75000"/>
                        <a:lumOff val="25000"/>
                      </a:schemeClr>
                    </a:solidFill>
                    <a:latin typeface="Times New Roman" panose="02020603050405020304" pitchFamily="18" charset="0"/>
                    <a:cs typeface="Times New Roman" panose="02020603050405020304" pitchFamily="18" charset="0"/>
                  </a:rPr>
                  <a:t>: </a:t>
                </a:r>
                <a:r>
                  <a:rPr lang="en-US" altLang="zh-TW" dirty="0"/>
                  <a:t>the system state</a:t>
                </a:r>
              </a:p>
              <a:p>
                <a:pPr lvl="2"/>
                <a:r>
                  <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rPr>
                  <a:t>0: syste</a:t>
                </a:r>
                <a:r>
                  <a:rPr lang="en-US" altLang="zh-TW" sz="2000" dirty="0">
                    <a:solidFill>
                      <a:schemeClr val="tx1">
                        <a:lumMod val="75000"/>
                        <a:lumOff val="25000"/>
                      </a:schemeClr>
                    </a:solidFill>
                  </a:rPr>
                  <a:t>m OFF</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pPr lvl="2"/>
                <a:r>
                  <a:rPr lang="en-US" altLang="zh-TW" sz="2000" dirty="0">
                    <a:solidFill>
                      <a:schemeClr val="tx1">
                        <a:lumMod val="75000"/>
                        <a:lumOff val="25000"/>
                      </a:schemeClr>
                    </a:solidFill>
                  </a:rPr>
                  <a:t>1: system ON</a:t>
                </a:r>
                <a:endParaRPr lang="en-US" altLang="zh-TW" sz="2000" dirty="0">
                  <a:solidFill>
                    <a:schemeClr val="tx1">
                      <a:lumMod val="75000"/>
                      <a:lumOff val="25000"/>
                    </a:schemeClr>
                  </a:solidFill>
                  <a:latin typeface="Times New Roman" panose="02020603050405020304" pitchFamily="18" charset="0"/>
                  <a:cs typeface="Times New Roman" panose="02020603050405020304" pitchFamily="18" charset="0"/>
                </a:endParaRPr>
              </a:p>
              <a:p>
                <a:endParaRPr lang="zh-TW" altLang="en-US" dirty="0"/>
              </a:p>
            </p:txBody>
          </p:sp>
        </mc:Choice>
        <mc:Fallback xmlns="">
          <p:sp>
            <p:nvSpPr>
              <p:cNvPr id="3" name="內容版面配置區 2">
                <a:extLst>
                  <a:ext uri="{FF2B5EF4-FFF2-40B4-BE49-F238E27FC236}">
                    <a16:creationId xmlns:a16="http://schemas.microsoft.com/office/drawing/2014/main" id="{553B867C-600C-4917-8A50-246B168B6AE1}"/>
                  </a:ext>
                </a:extLst>
              </p:cNvPr>
              <p:cNvSpPr>
                <a:spLocks noGrp="1" noRot="1" noChangeAspect="1" noMove="1" noResize="1" noEditPoints="1" noAdjustHandles="1" noChangeArrowheads="1" noChangeShapeType="1" noTextEdit="1"/>
              </p:cNvSpPr>
              <p:nvPr>
                <p:ph idx="1"/>
              </p:nvPr>
            </p:nvSpPr>
            <p:spPr>
              <a:xfrm>
                <a:off x="850900" y="1568214"/>
                <a:ext cx="10490200" cy="4649706"/>
              </a:xfrm>
              <a:blipFill>
                <a:blip r:embed="rId2"/>
                <a:stretch>
                  <a:fillRect l="-814" r="-98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686282C-7D98-4BA9-AC97-4D3F12BA54F2}"/>
              </a:ext>
            </a:extLst>
          </p:cNvPr>
          <p:cNvSpPr>
            <a:spLocks noGrp="1"/>
          </p:cNvSpPr>
          <p:nvPr>
            <p:ph type="sldNum" sz="quarter" idx="12"/>
          </p:nvPr>
        </p:nvSpPr>
        <p:spPr/>
        <p:txBody>
          <a:bodyPr/>
          <a:lstStyle/>
          <a:p>
            <a:fld id="{69E57DC2-970A-4B3E-BB1C-7A09969E49DF}" type="slidenum">
              <a:rPr lang="en-US" smtClean="0"/>
              <a:t>19</a:t>
            </a:fld>
            <a:endParaRPr lang="en-US" dirty="0"/>
          </a:p>
        </p:txBody>
      </p:sp>
    </p:spTree>
    <p:extLst>
      <p:ext uri="{BB962C8B-B14F-4D97-AF65-F5344CB8AC3E}">
        <p14:creationId xmlns:p14="http://schemas.microsoft.com/office/powerpoint/2010/main" val="3778932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latin typeface="Times New Roman" panose="02020603050405020304" pitchFamily="18" charset="0"/>
                <a:cs typeface="Times New Roman" panose="02020603050405020304" pitchFamily="18" charset="0"/>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2476028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B1AEB3-6BEF-4D0D-99B2-C753D5C5B845}"/>
              </a:ext>
            </a:extLst>
          </p:cNvPr>
          <p:cNvSpPr>
            <a:spLocks noGrp="1"/>
          </p:cNvSpPr>
          <p:nvPr>
            <p:ph type="title"/>
          </p:nvPr>
        </p:nvSpPr>
        <p:spPr/>
        <p:txBody>
          <a:bodyPr/>
          <a:lstStyle/>
          <a:p>
            <a:r>
              <a:rPr lang="en-US" altLang="zh-TW" dirty="0"/>
              <a:t>Analytical Model</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DF8944-FFEE-4775-8C11-B3713C2D6272}"/>
                  </a:ext>
                </a:extLst>
              </p:cNvPr>
              <p:cNvSpPr>
                <a:spLocks noGrp="1"/>
              </p:cNvSpPr>
              <p:nvPr>
                <p:ph idx="1"/>
              </p:nvPr>
            </p:nvSpPr>
            <p:spPr>
              <a:xfrm>
                <a:off x="850900" y="1959364"/>
                <a:ext cx="10490200" cy="4441435"/>
              </a:xfrm>
            </p:spPr>
            <p:txBody>
              <a:bodyPr>
                <a:normAutofit fontScale="92500"/>
              </a:bodyPr>
              <a:lstStyle/>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state space for scenario 2 and  each node in scenario 4 can be expressed as :</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𝑆</m:t>
                      </m:r>
                      <m:r>
                        <a:rPr lang="en-US" altLang="zh-TW">
                          <a:latin typeface="Cambria Math" panose="02040503050406030204" pitchFamily="18" charset="0"/>
                        </a:rPr>
                        <m:t>=</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𝑦</m:t>
                              </m:r>
                              <m:r>
                                <a:rPr lang="en-US" altLang="zh-TW">
                                  <a:latin typeface="Cambria Math" panose="02040503050406030204" pitchFamily="18" charset="0"/>
                                </a:rPr>
                                <m:t>, </m:t>
                              </m:r>
                              <m:r>
                                <a:rPr lang="en-US" altLang="zh-TW" i="1">
                                  <a:latin typeface="Cambria Math" panose="02040503050406030204" pitchFamily="18" charset="0"/>
                                </a:rPr>
                                <m:t>𝑘</m:t>
                              </m:r>
                            </m:e>
                          </m:d>
                        </m:e>
                        <m:e>
                          <m:d>
                            <m:dPr>
                              <m:begChr m:val="{"/>
                              <m:endChr m:val=""/>
                              <m:ctrlPr>
                                <a:rPr lang="zh-TW" altLang="zh-TW" i="1">
                                  <a:latin typeface="Cambria Math" panose="02040503050406030204" pitchFamily="18" charset="0"/>
                                </a:rPr>
                              </m:ctrlPr>
                            </m:dPr>
                            <m:e>
                              <m:eqArr>
                                <m:eqArrPr>
                                  <m:ctrlPr>
                                    <a:rPr lang="zh-TW" altLang="zh-TW" i="1">
                                      <a:latin typeface="Cambria Math" panose="02040503050406030204" pitchFamily="18" charset="0"/>
                                    </a:rPr>
                                  </m:ctrlPr>
                                </m:eqArrPr>
                                <m:e>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a:latin typeface="Cambria Math" panose="02040503050406030204" pitchFamily="18" charset="0"/>
                                    </a:rPr>
                                    <m:t>, 0≤</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
                                  <m:r>
                                    <a:rPr lang="en-US" altLang="zh-TW" i="1">
                                      <a:latin typeface="Cambria Math" panose="02040503050406030204" pitchFamily="18" charset="0"/>
                                    </a:rPr>
                                    <m:t>𝑖𝑓</m:t>
                                  </m:r>
                                  <m:r>
                                    <a:rPr lang="en-US" altLang="zh-TW">
                                      <a:latin typeface="Cambria Math" panose="02040503050406030204" pitchFamily="18" charset="0"/>
                                    </a:rPr>
                                    <m:t> </m:t>
                                  </m:r>
                                  <m:r>
                                    <a:rPr lang="en-US" altLang="zh-TW" i="1">
                                      <a:latin typeface="Cambria Math" panose="02040503050406030204" pitchFamily="18" charset="0"/>
                                    </a:rPr>
                                    <m:t>𝑥</m:t>
                                  </m:r>
                                  <m:r>
                                    <a:rPr lang="en-US" altLang="zh-TW">
                                      <a:latin typeface="Cambria Math" panose="02040503050406030204" pitchFamily="18" charset="0"/>
                                    </a:rPr>
                                    <m:t>=0 </m:t>
                                  </m:r>
                                  <m:r>
                                    <a:rPr lang="en-US" altLang="zh-TW" i="1">
                                      <a:latin typeface="Cambria Math" panose="02040503050406030204" pitchFamily="18" charset="0"/>
                                    </a:rPr>
                                    <m:t>𝑎𝑛𝑑</m:t>
                                  </m:r>
                                  <m:r>
                                    <a:rPr lang="en-US" altLang="zh-TW">
                                      <a:latin typeface="Cambria Math" panose="02040503050406030204" pitchFamily="18" charset="0"/>
                                    </a:rPr>
                                    <m:t> </m:t>
                                  </m:r>
                                  <m:r>
                                    <a:rPr lang="en-US" altLang="zh-TW" i="1">
                                      <a:latin typeface="Cambria Math" panose="02040503050406030204" pitchFamily="18" charset="0"/>
                                    </a:rPr>
                                    <m:t>𝑦</m:t>
                                  </m:r>
                                  <m:r>
                                    <a:rPr lang="en-US" altLang="zh-TW">
                                      <a:latin typeface="Cambria Math" panose="02040503050406030204" pitchFamily="18" charset="0"/>
                                    </a:rPr>
                                    <m:t>=0:</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e>
                                <m:e>
                                  <m:r>
                                    <a:rPr lang="en-US" altLang="zh-TW" i="1">
                                      <a:latin typeface="Cambria Math" panose="02040503050406030204" pitchFamily="18" charset="0"/>
                                    </a:rPr>
                                    <m:t>𝑖𝑓</m:t>
                                  </m:r>
                                  <m:r>
                                    <a:rPr lang="en-US" altLang="zh-TW">
                                      <a:latin typeface="Cambria Math" panose="02040503050406030204" pitchFamily="18" charset="0"/>
                                    </a:rPr>
                                    <m:t> 0&lt;</m:t>
                                  </m:r>
                                  <m:r>
                                    <a:rPr lang="en-US" altLang="zh-TW" i="1">
                                      <a:latin typeface="Cambria Math" panose="02040503050406030204" pitchFamily="18" charset="0"/>
                                    </a:rPr>
                                    <m:t>𝑥</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 </m:t>
                                  </m:r>
                                  <m:r>
                                    <a:rPr lang="en-US" altLang="zh-TW" i="1">
                                      <a:latin typeface="Cambria Math" panose="02040503050406030204" pitchFamily="18" charset="0"/>
                                    </a:rPr>
                                    <m:t>𝑜𝑟</m:t>
                                  </m:r>
                                  <m:r>
                                    <a:rPr lang="en-US" altLang="zh-TW">
                                      <a:latin typeface="Cambria Math" panose="02040503050406030204" pitchFamily="18" charset="0"/>
                                    </a:rPr>
                                    <m:t> 0&lt;</m:t>
                                  </m:r>
                                  <m:r>
                                    <a:rPr lang="en-US" altLang="zh-TW" i="1">
                                      <a:latin typeface="Cambria Math" panose="02040503050406030204" pitchFamily="18" charset="0"/>
                                    </a:rPr>
                                    <m:t>𝑦</m:t>
                                  </m:r>
                                  <m:r>
                                    <a:rPr lang="en-US" altLang="zh-TW">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m:t>
                                  </m:r>
                                  <m:r>
                                    <a:rPr lang="en-US" altLang="zh-TW" i="1">
                                      <a:latin typeface="Cambria Math" panose="02040503050406030204" pitchFamily="18" charset="0"/>
                                    </a:rPr>
                                    <m:t>𝑖</m:t>
                                  </m:r>
                                  <m:r>
                                    <a:rPr lang="en-US" altLang="zh-TW">
                                      <a:latin typeface="Cambria Math" panose="02040503050406030204" pitchFamily="18" charset="0"/>
                                    </a:rPr>
                                    <m:t>+</m:t>
                                  </m:r>
                                  <m:r>
                                    <a:rPr lang="en-US" altLang="zh-TW" i="1">
                                      <a:latin typeface="Cambria Math" panose="02040503050406030204" pitchFamily="18" charset="0"/>
                                    </a:rPr>
                                    <m:t>𝑗</m:t>
                                  </m:r>
                                  <m:r>
                                    <a:rPr lang="en-US" altLang="zh-TW">
                                      <a:latin typeface="Cambria Math" panose="02040503050406030204" pitchFamily="18" charset="0"/>
                                    </a:rPr>
                                    <m:t>≤</m:t>
                                  </m:r>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eqArr>
                            </m:e>
                          </m:d>
                        </m:e>
                      </m:d>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latin typeface="Times New Roman" panose="02020603050405020304" pitchFamily="18" charset="0"/>
                    <a:cs typeface="Times New Roman" panose="02020603050405020304" pitchFamily="18" charset="0"/>
                  </a:rPr>
                  <a:t>We obtain the total number of feasible states</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d>
                        <m:dPr>
                          <m:begChr m:val="|"/>
                          <m:endChr m:val="|"/>
                          <m:ctrlPr>
                            <a:rPr lang="zh-TW" altLang="zh-TW" i="1">
                              <a:latin typeface="Cambria Math" panose="02040503050406030204" pitchFamily="18" charset="0"/>
                            </a:rPr>
                          </m:ctrlPr>
                        </m:dPr>
                        <m:e>
                          <m:r>
                            <a:rPr lang="en-US" altLang="zh-TW" i="1">
                              <a:latin typeface="Cambria Math" panose="02040503050406030204" pitchFamily="18" charset="0"/>
                            </a:rPr>
                            <m:t>𝑆</m:t>
                          </m:r>
                        </m:e>
                      </m:d>
                      <m:r>
                        <a:rPr lang="en-US" altLang="zh-TW">
                          <a:latin typeface="Cambria Math" panose="02040503050406030204" pitchFamily="18" charset="0"/>
                        </a:rPr>
                        <m:t>=2</m:t>
                      </m:r>
                      <m:d>
                        <m:dPr>
                          <m:begChr m:val="["/>
                          <m:endChr m:val="]"/>
                          <m:ctrlPr>
                            <a:rPr lang="zh-TW" altLang="zh-TW" i="1">
                              <a:latin typeface="Cambria Math" panose="02040503050406030204" pitchFamily="18" charset="0"/>
                            </a:rPr>
                          </m:ctrlPr>
                        </m:dPr>
                        <m:e>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r>
                            <a:rPr lang="en-US" altLang="zh-TW" i="1">
                              <a:latin typeface="Cambria Math" panose="02040503050406030204" pitchFamily="18" charset="0"/>
                            </a:rPr>
                            <m:t>−</m:t>
                          </m:r>
                          <m:f>
                            <m:fPr>
                              <m:ctrlPr>
                                <a:rPr lang="zh-TW" altLang="zh-TW" i="1">
                                  <a:latin typeface="Cambria Math" panose="02040503050406030204" pitchFamily="18" charset="0"/>
                                </a:rPr>
                              </m:ctrlPr>
                            </m:fPr>
                            <m:num>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num>
                            <m:den>
                              <m:r>
                                <a:rPr lang="en-US" altLang="zh-TW">
                                  <a:latin typeface="Cambria Math" panose="02040503050406030204" pitchFamily="18" charset="0"/>
                                </a:rPr>
                                <m:t>2</m:t>
                              </m:r>
                            </m:den>
                          </m:f>
                        </m:e>
                      </m:d>
                      <m:r>
                        <a:rPr lang="en-US" altLang="zh-TW">
                          <a:latin typeface="Cambria Math" panose="02040503050406030204" pitchFamily="18" charset="0"/>
                        </a:rPr>
                        <m:t>+</m:t>
                      </m:r>
                      <m:f>
                        <m:fPr>
                          <m:ctrlPr>
                            <a:rPr lang="zh-TW" altLang="zh-TW" i="1">
                              <a:latin typeface="Cambria Math" panose="02040503050406030204" pitchFamily="18" charset="0"/>
                            </a:rPr>
                          </m:ctrlPr>
                        </m:fPr>
                        <m:num>
                          <m:r>
                            <a:rPr lang="en-US" altLang="zh-TW">
                              <a:latin typeface="Cambria Math" panose="02040503050406030204" pitchFamily="18" charset="0"/>
                            </a:rPr>
                            <m:t>2</m:t>
                          </m:r>
                          <m:r>
                            <a:rPr lang="en-US" altLang="zh-TW" i="1">
                              <a:latin typeface="Cambria Math" panose="02040503050406030204" pitchFamily="18" charset="0"/>
                            </a:rPr>
                            <m:t>𝑏</m:t>
                          </m:r>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+1</m:t>
                              </m:r>
                            </m:e>
                          </m:d>
                          <m:d>
                            <m:dPr>
                              <m:ctrlPr>
                                <a:rPr lang="zh-TW" altLang="zh-TW" i="1">
                                  <a:latin typeface="Cambria Math" panose="02040503050406030204" pitchFamily="18" charset="0"/>
                                </a:rPr>
                              </m:ctrlPr>
                            </m:dPr>
                            <m:e>
                              <m:r>
                                <a:rPr lang="en-US" altLang="zh-TW" i="1">
                                  <a:latin typeface="Cambria Math" panose="02040503050406030204" pitchFamily="18" charset="0"/>
                                </a:rPr>
                                <m:t>𝑁</m:t>
                              </m:r>
                              <m:r>
                                <a:rPr lang="en-US" altLang="zh-TW" i="1">
                                  <a:latin typeface="Cambria Math" panose="02040503050406030204" pitchFamily="18" charset="0"/>
                                </a:rPr>
                                <m:t>−</m:t>
                              </m:r>
                              <m:r>
                                <a:rPr lang="en-US" altLang="zh-TW" i="1">
                                  <a:latin typeface="Cambria Math" panose="02040503050406030204" pitchFamily="18" charset="0"/>
                                </a:rPr>
                                <m:t>𝑏</m:t>
                              </m:r>
                              <m:r>
                                <a:rPr lang="en-US" altLang="zh-TW">
                                  <a:latin typeface="Cambria Math" panose="02040503050406030204" pitchFamily="18" charset="0"/>
                                </a:rPr>
                                <m:t>+2</m:t>
                              </m:r>
                            </m:e>
                          </m:d>
                        </m:num>
                        <m:den>
                          <m:r>
                            <a:rPr lang="en-US" altLang="zh-TW">
                              <a:latin typeface="Cambria Math" panose="02040503050406030204" pitchFamily="18" charset="0"/>
                            </a:rPr>
                            <m:t>2</m:t>
                          </m:r>
                        </m:den>
                      </m:f>
                    </m:oMath>
                  </m:oMathPara>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a:p>
                <a:pPr>
                  <a:spcBef>
                    <a:spcPts val="1200"/>
                  </a:spcBef>
                  <a:spcAft>
                    <a:spcPts val="1200"/>
                  </a:spcAft>
                </a:pPr>
                <a:r>
                  <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rPr>
                  <a:t>The steady state probability: </a:t>
                </a:r>
                <a14:m>
                  <m:oMath xmlns:m="http://schemas.openxmlformats.org/officeDocument/2006/math">
                    <m:sSub>
                      <m:sSubPr>
                        <m:ctrlP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ctrlPr>
                      </m:sSubPr>
                      <m:e>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𝜋</m:t>
                        </m:r>
                      </m:e>
                      <m:sub>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𝑖</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𝑗</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𝑥</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𝑦</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m:t>
                        </m:r>
                        <m:r>
                          <a:rPr lang="en-US" altLang="zh-TW" sz="2400" b="0" i="1" smtClean="0">
                            <a:solidFill>
                              <a:schemeClr val="tx1">
                                <a:lumMod val="75000"/>
                                <a:lumOff val="25000"/>
                              </a:schemeClr>
                            </a:solidFill>
                            <a:latin typeface="Cambria Math" panose="02040503050406030204" pitchFamily="18" charset="0"/>
                            <a:cs typeface="Times New Roman" panose="02020603050405020304" pitchFamily="18" charset="0"/>
                          </a:rPr>
                          <m:t>𝑘</m:t>
                        </m:r>
                      </m:sub>
                    </m:sSub>
                  </m:oMath>
                </a14:m>
                <a:endParaRPr lang="en-US" altLang="zh-TW" sz="2400" dirty="0">
                  <a:solidFill>
                    <a:schemeClr val="tx1">
                      <a:lumMod val="75000"/>
                      <a:lumOff val="25000"/>
                    </a:schemeClr>
                  </a:solidFill>
                  <a:latin typeface="Times New Roman" panose="02020603050405020304" pitchFamily="18" charset="0"/>
                  <a:cs typeface="Times New Roman" panose="02020603050405020304" pitchFamily="18" charset="0"/>
                </a:endParaRPr>
              </a:p>
            </p:txBody>
          </p:sp>
        </mc:Choice>
        <mc:Fallback xmlns="">
          <p:sp>
            <p:nvSpPr>
              <p:cNvPr id="3" name="內容版面配置區 2">
                <a:extLst>
                  <a:ext uri="{FF2B5EF4-FFF2-40B4-BE49-F238E27FC236}">
                    <a16:creationId xmlns:a16="http://schemas.microsoft.com/office/drawing/2014/main" id="{9DDF8944-FFEE-4775-8C11-B3713C2D6272}"/>
                  </a:ext>
                </a:extLst>
              </p:cNvPr>
              <p:cNvSpPr>
                <a:spLocks noGrp="1" noRot="1" noChangeAspect="1" noMove="1" noResize="1" noEditPoints="1" noAdjustHandles="1" noChangeArrowheads="1" noChangeShapeType="1" noTextEdit="1"/>
              </p:cNvSpPr>
              <p:nvPr>
                <p:ph idx="1"/>
              </p:nvPr>
            </p:nvSpPr>
            <p:spPr>
              <a:xfrm>
                <a:off x="850900" y="1959364"/>
                <a:ext cx="10490200" cy="4441435"/>
              </a:xfrm>
              <a:blipFill>
                <a:blip r:embed="rId3"/>
                <a:stretch>
                  <a:fillRect l="-698"/>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AF252E1-A9D2-43EE-BC20-FE205F29DD24}"/>
              </a:ext>
            </a:extLst>
          </p:cNvPr>
          <p:cNvSpPr>
            <a:spLocks noGrp="1"/>
          </p:cNvSpPr>
          <p:nvPr>
            <p:ph type="sldNum" sz="quarter" idx="12"/>
          </p:nvPr>
        </p:nvSpPr>
        <p:spPr/>
        <p:txBody>
          <a:bodyPr/>
          <a:lstStyle/>
          <a:p>
            <a:fld id="{69E57DC2-970A-4B3E-BB1C-7A09969E49DF}" type="slidenum">
              <a:rPr lang="en-US" smtClean="0"/>
              <a:t>20</a:t>
            </a:fld>
            <a:endParaRPr lang="en-US" dirty="0"/>
          </a:p>
        </p:txBody>
      </p:sp>
    </p:spTree>
    <p:extLst>
      <p:ext uri="{BB962C8B-B14F-4D97-AF65-F5344CB8AC3E}">
        <p14:creationId xmlns:p14="http://schemas.microsoft.com/office/powerpoint/2010/main" val="2600864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B63873-AE4C-44B6-93E9-F77F9B29A050}"/>
              </a:ext>
            </a:extLst>
          </p:cNvPr>
          <p:cNvSpPr>
            <a:spLocks noGrp="1"/>
          </p:cNvSpPr>
          <p:nvPr>
            <p:ph type="title"/>
          </p:nvPr>
        </p:nvSpPr>
        <p:spPr>
          <a:xfrm>
            <a:off x="850899" y="261928"/>
            <a:ext cx="11058071" cy="1188720"/>
          </a:xfrm>
        </p:spPr>
        <p:txBody>
          <a:bodyPr/>
          <a:lstStyle/>
          <a:p>
            <a:r>
              <a:rPr lang="en-US" altLang="zh-TW" dirty="0"/>
              <a:t>Analytical Model – State Balance Equations</a:t>
            </a:r>
            <a:endParaRPr lang="zh-TW" altLang="en-US" dirty="0"/>
          </a:p>
        </p:txBody>
      </p:sp>
      <p:sp>
        <p:nvSpPr>
          <p:cNvPr id="4" name="投影片編號版面配置區 3">
            <a:extLst>
              <a:ext uri="{FF2B5EF4-FFF2-40B4-BE49-F238E27FC236}">
                <a16:creationId xmlns:a16="http://schemas.microsoft.com/office/drawing/2014/main" id="{B91CFE68-A5F2-43B5-9AE0-B98EE58F8877}"/>
              </a:ext>
            </a:extLst>
          </p:cNvPr>
          <p:cNvSpPr>
            <a:spLocks noGrp="1"/>
          </p:cNvSpPr>
          <p:nvPr>
            <p:ph type="sldNum" sz="quarter" idx="12"/>
          </p:nvPr>
        </p:nvSpPr>
        <p:spPr/>
        <p:txBody>
          <a:bodyPr/>
          <a:lstStyle/>
          <a:p>
            <a:fld id="{69E57DC2-970A-4B3E-BB1C-7A09969E49DF}" type="slidenum">
              <a:rPr lang="en-US" smtClean="0"/>
              <a:t>21</a:t>
            </a:fld>
            <a:endParaRPr lang="en-US" dirty="0"/>
          </a:p>
        </p:txBody>
      </p:sp>
      <p:pic>
        <p:nvPicPr>
          <p:cNvPr id="5" name="圖片 4">
            <a:extLst>
              <a:ext uri="{FF2B5EF4-FFF2-40B4-BE49-F238E27FC236}">
                <a16:creationId xmlns:a16="http://schemas.microsoft.com/office/drawing/2014/main" id="{7AEC6D5B-3413-42BD-9CCC-1281546D35FA}"/>
              </a:ext>
            </a:extLst>
          </p:cNvPr>
          <p:cNvPicPr/>
          <p:nvPr/>
        </p:nvPicPr>
        <p:blipFill>
          <a:blip r:embed="rId3"/>
          <a:srcRect/>
          <a:stretch/>
        </p:blipFill>
        <p:spPr bwMode="auto">
          <a:xfrm>
            <a:off x="1353638" y="1058073"/>
            <a:ext cx="4154534" cy="5799928"/>
          </a:xfrm>
          <a:prstGeom prst="rect">
            <a:avLst/>
          </a:prstGeom>
          <a:noFill/>
          <a:ln>
            <a:noFill/>
          </a:ln>
        </p:spPr>
      </p:pic>
      <mc:AlternateContent xmlns:mc="http://schemas.openxmlformats.org/markup-compatibility/2006" xmlns:a14="http://schemas.microsoft.com/office/drawing/2010/main">
        <mc:Choice Requires="a14">
          <p:sp>
            <p:nvSpPr>
              <p:cNvPr id="8" name="內容版面配置區 2">
                <a:extLst>
                  <a:ext uri="{FF2B5EF4-FFF2-40B4-BE49-F238E27FC236}">
                    <a16:creationId xmlns:a16="http://schemas.microsoft.com/office/drawing/2014/main" id="{BE79A6A3-7059-4F36-B85B-995A7FD00DAE}"/>
                  </a:ext>
                </a:extLst>
              </p:cNvPr>
              <p:cNvSpPr txBox="1">
                <a:spLocks/>
              </p:cNvSpPr>
              <p:nvPr/>
            </p:nvSpPr>
            <p:spPr>
              <a:xfrm>
                <a:off x="6181092" y="1959364"/>
                <a:ext cx="5727878" cy="4060435"/>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20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Times New Roman" panose="02020603050405020304" pitchFamily="18" charset="0"/>
                    <a:ea typeface="標楷體" panose="03000509000000000000" pitchFamily="65" charset="-120"/>
                    <a:cs typeface="Times New Roman" panose="02020603050405020304" pitchFamily="18" charset="0"/>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tLang="zh-TW" dirty="0"/>
                  <a:t>For scenario 4 case 45:</a:t>
                </a:r>
              </a:p>
              <a:p>
                <a:pPr marL="0" indent="0">
                  <a:buNone/>
                </a:pPr>
                <a14:m>
                  <m:oMathPara xmlns:m="http://schemas.openxmlformats.org/officeDocument/2006/math">
                    <m:oMathParaPr>
                      <m:jc m:val="centerGroup"/>
                    </m:oMathParaPr>
                    <m:oMath xmlns:m="http://schemas.openxmlformats.org/officeDocument/2006/math">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,1≤</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oMath>
                  </m:oMathPara>
                </a14:m>
                <a:endParaRPr lang="en-US" altLang="zh-TW" sz="2000" dirty="0"/>
              </a:p>
              <a:p>
                <a:pPr marL="0" indent="0">
                  <a:buNone/>
                </a:pPr>
                <a:endParaRPr lang="en-US" altLang="zh-TW" sz="2000" dirty="0"/>
              </a:p>
              <a:p>
                <a:pPr marL="0" indent="0">
                  <a:spcBef>
                    <a:spcPts val="1200"/>
                  </a:spcBef>
                  <a:spcAft>
                    <a:spcPts val="1200"/>
                  </a:spcAft>
                  <a:buNone/>
                </a:pPr>
                <a14:m>
                  <m:oMathPara xmlns:m="http://schemas.openxmlformats.org/officeDocument/2006/math">
                    <m:oMathParaPr>
                      <m:jc m:val="center"/>
                    </m:oMathParaPr>
                    <m:oMath xmlns:m="http://schemas.openxmlformats.org/officeDocument/2006/math">
                      <m:d>
                        <m:dPr>
                          <m:ctrlPr>
                            <a:rPr lang="zh-TW" altLang="zh-TW" sz="2000" i="1">
                              <a:latin typeface="Cambria Math" panose="02040503050406030204" pitchFamily="18" charset="0"/>
                            </a:rPr>
                          </m:ctrlPr>
                        </m:dPr>
                        <m:e>
                          <m:r>
                            <a:rPr lang="en-US" altLang="zh-TW" sz="2000" i="1">
                              <a:latin typeface="Cambria Math" panose="02040503050406030204" pitchFamily="18" charset="0"/>
                            </a:rPr>
                            <m:t>𝛽</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1</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r>
                        <a:rPr lang="en-US" altLang="zh-TW" sz="2000" i="1">
                          <a:latin typeface="Cambria Math" panose="02040503050406030204" pitchFamily="18" charset="0"/>
                        </a:rPr>
                        <m:t>𝛼</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,0,0,0</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𝑡</m:t>
                              </m:r>
                              <m:r>
                                <a:rPr lang="en-US" altLang="zh-TW" sz="2000" i="1">
                                  <a:latin typeface="Cambria Math" panose="02040503050406030204" pitchFamily="18" charset="0"/>
                                </a:rPr>
                                <m:t>,0,1</m:t>
                              </m:r>
                            </m:sub>
                          </m:sSub>
                        </m:e>
                      </m:nary>
                      <m:r>
                        <a:rPr lang="en-US" altLang="zh-TW" sz="2000" i="1">
                          <a:latin typeface="Cambria Math" panose="02040503050406030204" pitchFamily="18" charset="0"/>
                        </a:rPr>
                        <m:t>+</m:t>
                      </m:r>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𝑡</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r>
                                    <a:rPr lang="en-US" altLang="zh-TW" sz="2000" i="1">
                                      <a:latin typeface="Cambria Math" panose="02040503050406030204" pitchFamily="18" charset="0"/>
                                    </a:rPr>
                                    <m:t>2</m:t>
                                  </m:r>
                                </m:sub>
                              </m:sSub>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𝑡</m:t>
                              </m:r>
                              <m:r>
                                <a:rPr lang="en-US" altLang="zh-TW" sz="2000" i="1">
                                  <a:latin typeface="Cambria Math" panose="02040503050406030204" pitchFamily="18" charset="0"/>
                                </a:rPr>
                                <m:t>,1</m:t>
                              </m:r>
                            </m:sub>
                          </m:sSub>
                        </m:e>
                      </m:nary>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𝑏</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𝐻</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2+1,</m:t>
                          </m:r>
                          <m:r>
                            <a:rPr lang="en-US" altLang="zh-TW" sz="2000" i="1">
                              <a:latin typeface="Cambria Math" panose="02040503050406030204" pitchFamily="18" charset="0"/>
                            </a:rPr>
                            <m:t>𝑗</m:t>
                          </m:r>
                          <m:r>
                            <a:rPr lang="en-US" altLang="zh-TW" sz="2000" i="1">
                              <a:latin typeface="Cambria Math" panose="02040503050406030204" pitchFamily="18" charset="0"/>
                            </a:rPr>
                            <m:t>,0,0,1</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𝑗</m:t>
                          </m:r>
                          <m:r>
                            <a:rPr lang="en-US" altLang="zh-TW" sz="2000" i="1">
                              <a:latin typeface="Cambria Math" panose="02040503050406030204" pitchFamily="18" charset="0"/>
                            </a:rPr>
                            <m:t>+1</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𝛾</m:t>
                          </m:r>
                        </m:e>
                        <m:sub>
                          <m:r>
                            <a:rPr lang="en-US" altLang="zh-TW" sz="2000" i="1">
                              <a:latin typeface="Cambria Math" panose="02040503050406030204" pitchFamily="18" charset="0"/>
                            </a:rPr>
                            <m:t>𝐿</m:t>
                          </m:r>
                        </m:sub>
                      </m:s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2,</m:t>
                          </m:r>
                          <m:r>
                            <a:rPr lang="en-US" altLang="zh-TW" sz="2000" i="1">
                              <a:latin typeface="Cambria Math" panose="02040503050406030204" pitchFamily="18" charset="0"/>
                            </a:rPr>
                            <m:t>𝑗</m:t>
                          </m:r>
                          <m:r>
                            <a:rPr lang="en-US" altLang="zh-TW" sz="2000" i="1">
                              <a:latin typeface="Cambria Math" panose="02040503050406030204" pitchFamily="18" charset="0"/>
                            </a:rPr>
                            <m:t>+1,0,0,1</m:t>
                          </m:r>
                        </m:sub>
                      </m:sSub>
                    </m:oMath>
                  </m:oMathPara>
                </a14:m>
                <a:endParaRPr lang="zh-TW" altLang="zh-TW" sz="2000" dirty="0"/>
              </a:p>
            </p:txBody>
          </p:sp>
        </mc:Choice>
        <mc:Fallback xmlns="">
          <p:sp>
            <p:nvSpPr>
              <p:cNvPr id="8" name="內容版面配置區 2">
                <a:extLst>
                  <a:ext uri="{FF2B5EF4-FFF2-40B4-BE49-F238E27FC236}">
                    <a16:creationId xmlns:a16="http://schemas.microsoft.com/office/drawing/2014/main" id="{BE79A6A3-7059-4F36-B85B-995A7FD00DAE}"/>
                  </a:ext>
                </a:extLst>
              </p:cNvPr>
              <p:cNvSpPr txBox="1">
                <a:spLocks noRot="1" noChangeAspect="1" noMove="1" noResize="1" noEditPoints="1" noAdjustHandles="1" noChangeArrowheads="1" noChangeShapeType="1" noTextEdit="1"/>
              </p:cNvSpPr>
              <p:nvPr/>
            </p:nvSpPr>
            <p:spPr>
              <a:xfrm>
                <a:off x="6181092" y="1959364"/>
                <a:ext cx="5727878" cy="4060435"/>
              </a:xfrm>
              <a:prstGeom prst="rect">
                <a:avLst/>
              </a:prstGeom>
              <a:blipFill>
                <a:blip r:embed="rId4"/>
                <a:stretch>
                  <a:fillRect l="-148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4985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F41B35-B53B-4A59-81CD-CDE2E2FD6658}"/>
              </a:ext>
            </a:extLst>
          </p:cNvPr>
          <p:cNvSpPr>
            <a:spLocks noGrp="1"/>
          </p:cNvSpPr>
          <p:nvPr>
            <p:ph type="title"/>
          </p:nvPr>
        </p:nvSpPr>
        <p:spPr>
          <a:xfrm>
            <a:off x="850900" y="379494"/>
            <a:ext cx="10273782" cy="1188720"/>
          </a:xfrm>
        </p:spPr>
        <p:txBody>
          <a:bodyPr/>
          <a:lstStyle/>
          <a:p>
            <a:r>
              <a:rPr lang="en-US" altLang="zh-TW" dirty="0"/>
              <a:t>Analytical Model – Iterative Algorism</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4AA5A4A-10AE-49BB-BD58-74DCD008506C}"/>
                  </a:ext>
                </a:extLst>
              </p:cNvPr>
              <p:cNvSpPr>
                <a:spLocks noGrp="1"/>
              </p:cNvSpPr>
              <p:nvPr>
                <p:ph idx="1"/>
              </p:nvPr>
            </p:nvSpPr>
            <p:spPr>
              <a:xfrm>
                <a:off x="642257" y="1959365"/>
                <a:ext cx="10907486" cy="4136636"/>
              </a:xfrm>
            </p:spPr>
            <p:txBody>
              <a:bodyPr>
                <a:normAutofit/>
              </a:bodyPr>
              <a:lstStyle/>
              <a:p>
                <a:pPr marL="457200" indent="-457200">
                  <a:spcBef>
                    <a:spcPts val="1200"/>
                  </a:spcBef>
                  <a:spcAft>
                    <a:spcPts val="1200"/>
                  </a:spcAft>
                  <a:buFont typeface="+mj-lt"/>
                  <a:buAutoNum type="arabicPeriod"/>
                </a:pPr>
                <a:r>
                  <a:rPr lang="en-US" altLang="zh-TW" sz="2200" dirty="0"/>
                  <a:t>Initialize </a:t>
                </a:r>
                <a14:m>
                  <m:oMath xmlns:m="http://schemas.openxmlformats.org/officeDocument/2006/math">
                    <m:r>
                      <a:rPr lang="en-US" altLang="zh-TW" sz="2200" i="1">
                        <a:latin typeface="Cambria Math" panose="02040503050406030204" pitchFamily="18" charset="0"/>
                      </a:rPr>
                      <m:t>𝜋</m:t>
                    </m:r>
                    <m:sSup>
                      <m:sSupPr>
                        <m:ctrlPr>
                          <a:rPr lang="zh-TW" altLang="zh-TW" sz="2200" i="1">
                            <a:latin typeface="Cambria Math" panose="02040503050406030204" pitchFamily="18" charset="0"/>
                          </a:rPr>
                        </m:ctrlPr>
                      </m:sSupPr>
                      <m:e>
                        <m:d>
                          <m:dPr>
                            <m:ctrlPr>
                              <a:rPr lang="zh-TW" altLang="zh-TW" sz="2200" i="1">
                                <a:latin typeface="Cambria Math" panose="02040503050406030204" pitchFamily="18" charset="0"/>
                              </a:rPr>
                            </m:ctrlPr>
                          </m:dPr>
                          <m:e>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e>
                        </m:d>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f>
                      <m:fPr>
                        <m:ctrlPr>
                          <a:rPr lang="zh-TW" altLang="zh-TW" sz="2200" i="1">
                            <a:latin typeface="Cambria Math" panose="02040503050406030204" pitchFamily="18" charset="0"/>
                          </a:rPr>
                        </m:ctrlPr>
                      </m:fPr>
                      <m:num>
                        <m:r>
                          <a:rPr lang="en-US" altLang="zh-TW" sz="2200" i="1">
                            <a:latin typeface="Cambria Math" panose="02040503050406030204" pitchFamily="18" charset="0"/>
                          </a:rPr>
                          <m:t>1</m:t>
                        </m:r>
                      </m:num>
                      <m:den>
                        <m:d>
                          <m:dPr>
                            <m:begChr m:val="|"/>
                            <m:endChr m:val="|"/>
                            <m:ctrlPr>
                              <a:rPr lang="zh-TW" altLang="zh-TW" sz="2200" i="1">
                                <a:latin typeface="Cambria Math" panose="02040503050406030204" pitchFamily="18" charset="0"/>
                              </a:rPr>
                            </m:ctrlPr>
                          </m:dPr>
                          <m:e>
                            <m:r>
                              <a:rPr lang="en-US" altLang="zh-TW" sz="2200" i="1">
                                <a:latin typeface="Cambria Math" panose="02040503050406030204" pitchFamily="18" charset="0"/>
                              </a:rPr>
                              <m:t>𝑠</m:t>
                            </m:r>
                          </m:e>
                        </m:d>
                      </m:den>
                    </m:f>
                  </m:oMath>
                </a14:m>
                <a:r>
                  <a:rPr lang="en-US" altLang="zh-TW" sz="2200" dirty="0"/>
                  <a:t> for all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oMath>
                </a14:m>
                <a:r>
                  <a:rPr lang="en-US" altLang="zh-TW" sz="2200" dirty="0"/>
                  <a:t>, where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𝑆</m:t>
                    </m:r>
                    <m:r>
                      <a:rPr lang="en-US" altLang="zh-TW" sz="2200" i="1">
                        <a:latin typeface="Cambria Math" panose="02040503050406030204" pitchFamily="18" charset="0"/>
                      </a:rPr>
                      <m:t>|</m:t>
                    </m:r>
                  </m:oMath>
                </a14:m>
                <a:r>
                  <a:rPr lang="en-US" altLang="zh-TW" sz="2200" dirty="0"/>
                  <a:t> is the total number of feasible states.</a:t>
                </a:r>
                <a:endParaRPr lang="zh-TW" altLang="zh-TW" sz="2200" dirty="0"/>
              </a:p>
              <a:p>
                <a:pPr marL="457200" indent="-457200">
                  <a:spcBef>
                    <a:spcPts val="1200"/>
                  </a:spcBef>
                  <a:spcAft>
                    <a:spcPts val="1200"/>
                  </a:spcAft>
                  <a:buFont typeface="+mj-lt"/>
                  <a:buAutoNum type="arabicPeriod"/>
                </a:pPr>
                <a:r>
                  <a:rPr lang="en-US" altLang="zh-TW" sz="2200" dirty="0"/>
                  <a:t>Substitute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oMath>
                </a14:m>
                <a:r>
                  <a:rPr lang="en-US" altLang="zh-TW" sz="2200" dirty="0"/>
                  <a:t> into the balance equations from Case 1 to Case 99 to find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Normalize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a:t>
                </a:r>
                <a:endParaRPr lang="zh-TW" altLang="zh-TW" sz="2200" dirty="0"/>
              </a:p>
              <a:p>
                <a:pPr marL="457200" indent="-457200">
                  <a:spcBef>
                    <a:spcPts val="1200"/>
                  </a:spcBef>
                  <a:spcAft>
                    <a:spcPts val="1200"/>
                  </a:spcAft>
                  <a:buFont typeface="+mj-lt"/>
                  <a:buAutoNum type="arabicPeriod"/>
                </a:pPr>
                <a:r>
                  <a:rPr lang="en-US" altLang="zh-TW" sz="2200" dirty="0"/>
                  <a:t>If </a:t>
                </a:r>
                <a14:m>
                  <m:oMath xmlns:m="http://schemas.openxmlformats.org/officeDocument/2006/math">
                    <m:rad>
                      <m:radPr>
                        <m:degHide m:val="on"/>
                        <m:ctrlPr>
                          <a:rPr lang="zh-TW" altLang="zh-TW" sz="2200" i="1">
                            <a:latin typeface="Cambria Math" panose="02040503050406030204" pitchFamily="18" charset="0"/>
                          </a:rPr>
                        </m:ctrlPr>
                      </m:radPr>
                      <m:deg/>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undOvr"/>
                                        <m:subHide m:val="on"/>
                                        <m:supHide m:val="on"/>
                                        <m:ctrlPr>
                                          <a:rPr lang="zh-TW" altLang="zh-TW" sz="2200" i="1">
                                            <a:latin typeface="Cambria Math" panose="02040503050406030204" pitchFamily="18" charset="0"/>
                                          </a:rPr>
                                        </m:ctrlPr>
                                      </m:naryPr>
                                      <m:sub/>
                                      <m:sup/>
                                      <m:e>
                                        <m:nary>
                                          <m:naryPr>
                                            <m:chr m:val="∑"/>
                                            <m:limLoc m:val="subSup"/>
                                            <m:supHide m:val="on"/>
                                            <m:ctrlPr>
                                              <a:rPr lang="zh-TW" altLang="zh-TW" sz="2200" i="1">
                                                <a:latin typeface="Cambria Math" panose="02040503050406030204" pitchFamily="18" charset="0"/>
                                              </a:rPr>
                                            </m:ctrlPr>
                                          </m:naryPr>
                                          <m:sub>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r>
                                              <a:rPr lang="en-US" altLang="zh-TW" sz="2200" i="1">
                                                <a:latin typeface="Cambria Math" panose="02040503050406030204" pitchFamily="18" charset="0"/>
                                              </a:rPr>
                                              <m:t>𝑆</m:t>
                                            </m:r>
                                          </m:sub>
                                          <m:sup/>
                                          <m:e>
                                            <m:sSup>
                                              <m:sSupPr>
                                                <m:ctrlPr>
                                                  <a:rPr lang="zh-TW" altLang="zh-TW" sz="2200" i="1">
                                                    <a:latin typeface="Cambria Math" panose="02040503050406030204" pitchFamily="18" charset="0"/>
                                                  </a:rPr>
                                                </m:ctrlPr>
                                              </m:sSupPr>
                                              <m:e>
                                                <m:d>
                                                  <m:dPr>
                                                    <m:begChr m:val="|"/>
                                                    <m:endChr m:val="|"/>
                                                    <m:ctrlPr>
                                                      <a:rPr lang="zh-TW" altLang="zh-TW" sz="2200" i="1">
                                                        <a:latin typeface="Cambria Math" panose="02040503050406030204" pitchFamily="18" charset="0"/>
                                                      </a:rPr>
                                                    </m:ctrlPr>
                                                  </m:dPr>
                                                  <m:e>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e>
                                                </m:d>
                                              </m:e>
                                              <m:sup>
                                                <m:r>
                                                  <a:rPr lang="en-US" altLang="zh-TW" sz="2200" i="1">
                                                    <a:latin typeface="Cambria Math" panose="02040503050406030204" pitchFamily="18" charset="0"/>
                                                  </a:rPr>
                                                  <m:t>2</m:t>
                                                </m:r>
                                              </m:sup>
                                            </m:sSup>
                                          </m:e>
                                        </m:nary>
                                      </m:e>
                                    </m:nary>
                                  </m:e>
                                </m:nary>
                              </m:e>
                            </m:nary>
                          </m:e>
                        </m:nary>
                      </m:e>
                    </m:rad>
                    <m:r>
                      <a:rPr lang="en-US" altLang="zh-TW" sz="2200" i="1">
                        <a:latin typeface="Cambria Math" panose="02040503050406030204" pitchFamily="18" charset="0"/>
                      </a:rPr>
                      <m:t>&lt;</m:t>
                    </m:r>
                    <m:r>
                      <a:rPr lang="en-US" altLang="zh-TW" sz="2200" i="1">
                        <a:latin typeface="Cambria Math" panose="02040503050406030204" pitchFamily="18" charset="0"/>
                      </a:rPr>
                      <m:t>𝜀</m:t>
                    </m:r>
                  </m:oMath>
                </a14:m>
                <a:r>
                  <a:rPr lang="en-US" altLang="zh-TW" sz="2200" dirty="0"/>
                  <a:t>, then stop the iteration. Otherwise, set </a:t>
                </a:r>
                <a14:m>
                  <m:oMath xmlns:m="http://schemas.openxmlformats.org/officeDocument/2006/math">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𝑜𝑙𝑑</m:t>
                        </m:r>
                      </m:sup>
                    </m:sSup>
                    <m:r>
                      <a:rPr lang="en-US" altLang="zh-TW" sz="2200" i="1">
                        <a:latin typeface="Cambria Math" panose="02040503050406030204" pitchFamily="18" charset="0"/>
                      </a:rPr>
                      <m:t>=</m:t>
                    </m:r>
                    <m:sSup>
                      <m:sSupPr>
                        <m:ctrlPr>
                          <a:rPr lang="zh-TW" altLang="zh-TW" sz="2200" i="1">
                            <a:latin typeface="Cambria Math" panose="02040503050406030204" pitchFamily="18" charset="0"/>
                          </a:rPr>
                        </m:ctrlPr>
                      </m:sSupPr>
                      <m:e>
                        <m:r>
                          <a:rPr lang="en-US" altLang="zh-TW" sz="2200" i="1">
                            <a:latin typeface="Cambria Math" panose="02040503050406030204" pitchFamily="18" charset="0"/>
                          </a:rPr>
                          <m:t>𝜋</m:t>
                        </m:r>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r>
                          <a:rPr lang="en-US" altLang="zh-TW" sz="2200" i="1">
                            <a:latin typeface="Cambria Math" panose="02040503050406030204" pitchFamily="18" charset="0"/>
                          </a:rPr>
                          <m:t>)</m:t>
                        </m:r>
                      </m:e>
                      <m:sup>
                        <m:r>
                          <a:rPr lang="en-US" altLang="zh-TW" sz="2200" i="1">
                            <a:latin typeface="Cambria Math" panose="02040503050406030204" pitchFamily="18" charset="0"/>
                          </a:rPr>
                          <m:t>𝑛𝑒𝑤</m:t>
                        </m:r>
                      </m:sup>
                    </m:sSup>
                  </m:oMath>
                </a14:m>
                <a:r>
                  <a:rPr lang="en-US" altLang="zh-TW" sz="2200" dirty="0"/>
                  <a:t>, </a:t>
                </a:r>
                <a14:m>
                  <m:oMath xmlns:m="http://schemas.openxmlformats.org/officeDocument/2006/math">
                    <m:r>
                      <a:rPr lang="en-US" altLang="zh-TW" sz="2200" i="1">
                        <a:latin typeface="Cambria Math" panose="02040503050406030204" pitchFamily="18" charset="0"/>
                      </a:rPr>
                      <m:t>∀</m:t>
                    </m:r>
                    <m:r>
                      <a:rPr lang="en-US" altLang="zh-TW" sz="2200" i="1">
                        <a:latin typeface="Cambria Math" panose="02040503050406030204" pitchFamily="18" charset="0"/>
                      </a:rPr>
                      <m:t>𝑖</m:t>
                    </m:r>
                    <m:r>
                      <a:rPr lang="en-US" altLang="zh-TW" sz="2200" i="1">
                        <a:latin typeface="Cambria Math" panose="02040503050406030204" pitchFamily="18" charset="0"/>
                      </a:rPr>
                      <m:t>,</m:t>
                    </m:r>
                    <m:r>
                      <a:rPr lang="en-US" altLang="zh-TW" sz="2200" i="1">
                        <a:latin typeface="Cambria Math" panose="02040503050406030204" pitchFamily="18" charset="0"/>
                      </a:rPr>
                      <m:t>𝑗</m:t>
                    </m:r>
                    <m:r>
                      <a:rPr lang="en-US" altLang="zh-TW" sz="2200" i="1">
                        <a:latin typeface="Cambria Math" panose="02040503050406030204" pitchFamily="18" charset="0"/>
                      </a:rPr>
                      <m:t>,</m:t>
                    </m:r>
                    <m:r>
                      <a:rPr lang="en-US" altLang="zh-TW" sz="2200" i="1">
                        <a:latin typeface="Cambria Math" panose="02040503050406030204" pitchFamily="18" charset="0"/>
                      </a:rPr>
                      <m:t>𝑥</m:t>
                    </m:r>
                    <m:r>
                      <a:rPr lang="en-US" altLang="zh-TW" sz="2200" i="1">
                        <a:latin typeface="Cambria Math" panose="02040503050406030204" pitchFamily="18" charset="0"/>
                      </a:rPr>
                      <m:t>,</m:t>
                    </m:r>
                    <m:r>
                      <a:rPr lang="en-US" altLang="zh-TW" sz="2200" i="1">
                        <a:latin typeface="Cambria Math" panose="02040503050406030204" pitchFamily="18" charset="0"/>
                      </a:rPr>
                      <m:t>𝑦</m:t>
                    </m:r>
                    <m:r>
                      <a:rPr lang="en-US" altLang="zh-TW" sz="2200" i="1">
                        <a:latin typeface="Cambria Math" panose="02040503050406030204" pitchFamily="18" charset="0"/>
                      </a:rPr>
                      <m:t>,</m:t>
                    </m:r>
                    <m:r>
                      <a:rPr lang="en-US" altLang="zh-TW" sz="2200" i="1">
                        <a:latin typeface="Cambria Math" panose="02040503050406030204" pitchFamily="18" charset="0"/>
                      </a:rPr>
                      <m:t>𝑘</m:t>
                    </m:r>
                  </m:oMath>
                </a14:m>
                <a:r>
                  <a:rPr lang="en-US" altLang="zh-TW" sz="2200" dirty="0"/>
                  <a:t>., and return to </a:t>
                </a:r>
                <a:r>
                  <a:rPr lang="en-US" altLang="zh-TW" sz="2200" b="1" dirty="0"/>
                  <a:t>Step 2</a:t>
                </a:r>
                <a:r>
                  <a:rPr lang="en-US" altLang="zh-TW" sz="2200" dirty="0"/>
                  <a:t>.</a:t>
                </a:r>
                <a:r>
                  <a:rPr lang="en-US" altLang="zh-TW" sz="2200" i="1" dirty="0"/>
                  <a:t> </a:t>
                </a:r>
                <a:endParaRPr lang="zh-TW" altLang="zh-TW" sz="2200" dirty="0"/>
              </a:p>
            </p:txBody>
          </p:sp>
        </mc:Choice>
        <mc:Fallback xmlns="">
          <p:sp>
            <p:nvSpPr>
              <p:cNvPr id="3" name="內容版面配置區 2">
                <a:extLst>
                  <a:ext uri="{FF2B5EF4-FFF2-40B4-BE49-F238E27FC236}">
                    <a16:creationId xmlns:a16="http://schemas.microsoft.com/office/drawing/2014/main" id="{24AA5A4A-10AE-49BB-BD58-74DCD008506C}"/>
                  </a:ext>
                </a:extLst>
              </p:cNvPr>
              <p:cNvSpPr>
                <a:spLocks noGrp="1" noRot="1" noChangeAspect="1" noMove="1" noResize="1" noEditPoints="1" noAdjustHandles="1" noChangeArrowheads="1" noChangeShapeType="1" noTextEdit="1"/>
              </p:cNvSpPr>
              <p:nvPr>
                <p:ph idx="1"/>
              </p:nvPr>
            </p:nvSpPr>
            <p:spPr>
              <a:xfrm>
                <a:off x="642257" y="1959365"/>
                <a:ext cx="10907486" cy="4136636"/>
              </a:xfrm>
              <a:blipFill>
                <a:blip r:embed="rId3"/>
                <a:stretch>
                  <a:fillRect l="-615" r="-503" b="-295"/>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9E8150E8-9480-4C41-9920-0BD523CD2563}"/>
              </a:ext>
            </a:extLst>
          </p:cNvPr>
          <p:cNvSpPr>
            <a:spLocks noGrp="1"/>
          </p:cNvSpPr>
          <p:nvPr>
            <p:ph type="sldNum" sz="quarter" idx="12"/>
          </p:nvPr>
        </p:nvSpPr>
        <p:spPr/>
        <p:txBody>
          <a:bodyPr/>
          <a:lstStyle/>
          <a:p>
            <a:fld id="{69E57DC2-970A-4B3E-BB1C-7A09969E49DF}" type="slidenum">
              <a:rPr lang="en-US" smtClean="0"/>
              <a:t>22</a:t>
            </a:fld>
            <a:endParaRPr lang="en-US" dirty="0"/>
          </a:p>
        </p:txBody>
      </p:sp>
    </p:spTree>
    <p:extLst>
      <p:ext uri="{BB962C8B-B14F-4D97-AF65-F5344CB8AC3E}">
        <p14:creationId xmlns:p14="http://schemas.microsoft.com/office/powerpoint/2010/main" val="4193558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𝑖</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,0,0,</m:t>
                                      </m:r>
                                      <m:r>
                                        <a:rPr lang="en-US" altLang="zh-TW" sz="2000" i="1">
                                          <a:latin typeface="Cambria Math" panose="02040503050406030204" pitchFamily="18" charset="0"/>
                                          <a:ea typeface="新細明體" panose="02020500000000000000" pitchFamily="18" charset="-120"/>
                                        </a:rPr>
                                        <m:t>𝑘</m:t>
                                      </m:r>
                                    </m:sub>
                                  </m:sSub>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𝑥</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𝑘</m:t>
                                          </m:r>
                                        </m:sub>
                                      </m:sSub>
                                    </m:e>
                                  </m:nary>
                                </m:e>
                              </m:nary>
                            </m:e>
                          </m:nary>
                        </m:e>
                      </m:nary>
                      <m:r>
                        <a:rPr lang="en-US" altLang="zh-TW" sz="2000" i="1">
                          <a:latin typeface="Cambria Math" panose="02040503050406030204" pitchFamily="18" charset="0"/>
                          <a:ea typeface="新細明體" panose="02020500000000000000" pitchFamily="18" charset="-120"/>
                        </a:rPr>
                        <m:t>+</m:t>
                      </m:r>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𝑘</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1</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=1</m:t>
                              </m:r>
                            </m:sub>
                            <m:sup>
                              <m:r>
                                <a:rPr lang="en-US" altLang="zh-TW" sz="2000" i="1">
                                  <a:latin typeface="Cambria Math" panose="02040503050406030204" pitchFamily="18" charset="0"/>
                                  <a:ea typeface="新細明體" panose="02020500000000000000" pitchFamily="18" charset="-120"/>
                                </a:rPr>
                                <m:t>𝑏</m:t>
                              </m:r>
                            </m:sup>
                            <m:e>
                              <m:nary>
                                <m:naryPr>
                                  <m:chr m:val="∑"/>
                                  <m:limLoc m:val="undOvr"/>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sup>
                                <m:e>
                                  <m:nary>
                                    <m:naryPr>
                                      <m:chr m:val="∑"/>
                                      <m:ctrlPr>
                                        <a:rPr lang="zh-TW" altLang="zh-TW" sz="2000" i="1">
                                          <a:latin typeface="Cambria Math" panose="02040503050406030204" pitchFamily="18" charset="0"/>
                                          <a:ea typeface="Cambria Math" panose="02040503050406030204" pitchFamily="18" charset="0"/>
                                        </a:rPr>
                                      </m:ctrlPr>
                                    </m:naryPr>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=0</m:t>
                                      </m:r>
                                    </m:sub>
                                    <m:sup>
                                      <m:r>
                                        <a:rPr lang="en-US" altLang="zh-TW" sz="2000" i="1">
                                          <a:latin typeface="Cambria Math" panose="02040503050406030204" pitchFamily="18" charset="0"/>
                                          <a:ea typeface="新細明體" panose="02020500000000000000" pitchFamily="18" charset="-120"/>
                                        </a:rPr>
                                        <m:t>𝑁</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𝑏</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sup>
                                    <m:e>
                                      <m:r>
                                        <a:rPr lang="en-US" altLang="zh-TW" sz="2000" i="1">
                                          <a:latin typeface="Cambria Math" panose="02040503050406030204" pitchFamily="18" charset="0"/>
                                          <a:ea typeface="新細明體" panose="02020500000000000000" pitchFamily="18" charset="-120"/>
                                        </a:rPr>
                                        <m:t>𝑗</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𝜋</m:t>
                                          </m:r>
                                        </m:e>
                                        <m:sub>
                                          <m:r>
                                            <a:rPr lang="en-US" altLang="zh-TW" sz="2000" i="1">
                                              <a:latin typeface="Cambria Math" panose="02040503050406030204" pitchFamily="18" charset="0"/>
                                              <a:ea typeface="新細明體" panose="02020500000000000000" pitchFamily="18" charset="-120"/>
                                            </a:rPr>
                                            <m:t>𝑖</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𝑗</m:t>
                                          </m:r>
                                          <m:r>
                                            <a:rPr lang="en-US" altLang="zh-TW" sz="2000" i="1">
                                              <a:latin typeface="Cambria Math" panose="02040503050406030204" pitchFamily="18" charset="0"/>
                                              <a:ea typeface="新細明體" panose="02020500000000000000" pitchFamily="18" charset="-120"/>
                                            </a:rPr>
                                            <m:t>,0,</m:t>
                                          </m:r>
                                          <m:r>
                                            <a:rPr lang="en-US" altLang="zh-TW" sz="2000" i="1">
                                              <a:latin typeface="Cambria Math" panose="02040503050406030204" pitchFamily="18" charset="0"/>
                                              <a:ea typeface="新細明體" panose="02020500000000000000" pitchFamily="18" charset="-120"/>
                                            </a:rPr>
                                            <m:t>𝑦</m:t>
                                          </m:r>
                                          <m:r>
                                            <a:rPr lang="en-US" altLang="zh-TW" sz="2000" i="1">
                                              <a:latin typeface="Cambria Math" panose="02040503050406030204" pitchFamily="18" charset="0"/>
                                              <a:ea typeface="新細明體" panose="02020500000000000000" pitchFamily="18" charset="-120"/>
                                            </a:rPr>
                                            <m:t>,</m:t>
                                          </m:r>
                                          <m:r>
                                            <a:rPr lang="en-US" altLang="zh-TW" sz="2000" i="1">
                                              <a:latin typeface="Cambria Math" panose="02040503050406030204" pitchFamily="18" charset="0"/>
                                              <a:ea typeface="新細明體" panose="02020500000000000000" pitchFamily="18" charset="-12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𝑐</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23</a:t>
            </a:fld>
            <a:endParaRPr lang="en-US" dirty="0"/>
          </a:p>
        </p:txBody>
      </p:sp>
    </p:spTree>
    <p:extLst>
      <p:ext uri="{BB962C8B-B14F-4D97-AF65-F5344CB8AC3E}">
        <p14:creationId xmlns:p14="http://schemas.microsoft.com/office/powerpoint/2010/main" val="880441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the customer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𝐻</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𝐻</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𝐻</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𝑊</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r>
                        <a:rPr lang="en-US" altLang="zh-TW" sz="2000" i="1">
                          <a:latin typeface="Cambria Math" panose="02040503050406030204" pitchFamily="18" charset="0"/>
                          <a:ea typeface="新細明體" panose="02020500000000000000" pitchFamily="18" charset="-120"/>
                        </a:rPr>
                        <m:t>=</m:t>
                      </m:r>
                      <m:f>
                        <m:fPr>
                          <m:ctrlPr>
                            <a:rPr lang="zh-TW" altLang="zh-TW" sz="2000" i="1">
                              <a:latin typeface="Cambria Math" panose="02040503050406030204" pitchFamily="18" charset="0"/>
                              <a:ea typeface="Cambria Math" panose="02040503050406030204" pitchFamily="18" charset="0"/>
                            </a:rPr>
                          </m:ctrlPr>
                        </m:fPr>
                        <m:num>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𝐿</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𝑐</m:t>
                                  </m:r>
                                </m:e>
                                <m:sub>
                                  <m:r>
                                    <a:rPr lang="en-US" altLang="zh-TW" sz="2000" i="1">
                                      <a:latin typeface="Cambria Math" panose="02040503050406030204" pitchFamily="18" charset="0"/>
                                      <a:ea typeface="新細明體" panose="02020500000000000000" pitchFamily="18" charset="-120"/>
                                    </a:rPr>
                                    <m:t>𝐿</m:t>
                                  </m:r>
                                </m:sub>
                              </m:sSub>
                            </m:sub>
                          </m:sSub>
                        </m:num>
                        <m:den>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𝜆</m:t>
                              </m:r>
                            </m:e>
                            <m:sub>
                              <m:r>
                                <a:rPr lang="en-US" altLang="zh-TW" sz="2000" i="1">
                                  <a:latin typeface="Cambria Math" panose="02040503050406030204" pitchFamily="18" charset="0"/>
                                  <a:ea typeface="新細明體" panose="02020500000000000000" pitchFamily="18" charset="-120"/>
                                </a:rPr>
                                <m:t>𝐿</m:t>
                              </m:r>
                            </m:sub>
                          </m:sSub>
                          <m:d>
                            <m:dPr>
                              <m:ctrlPr>
                                <a:rPr lang="zh-TW" altLang="zh-TW" sz="2000" i="1">
                                  <a:latin typeface="Cambria Math" panose="02040503050406030204" pitchFamily="18" charset="0"/>
                                  <a:ea typeface="Cambria Math" panose="02040503050406030204" pitchFamily="18" charset="0"/>
                                </a:rPr>
                              </m:ctrlPr>
                            </m:dPr>
                            <m:e>
                              <m:r>
                                <a:rPr lang="en-US" altLang="zh-TW" sz="2000" i="1">
                                  <a:latin typeface="Cambria Math" panose="02040503050406030204" pitchFamily="18" charset="0"/>
                                  <a:ea typeface="新細明體" panose="02020500000000000000" pitchFamily="18" charset="-120"/>
                                </a:rPr>
                                <m:t>1−</m:t>
                              </m:r>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𝑃</m:t>
                                  </m:r>
                                </m:e>
                                <m:sub>
                                  <m:sSub>
                                    <m:sSubPr>
                                      <m:ctrlPr>
                                        <a:rPr lang="zh-TW" altLang="zh-TW" sz="2000" i="1">
                                          <a:latin typeface="Cambria Math" panose="02040503050406030204" pitchFamily="18" charset="0"/>
                                          <a:ea typeface="Cambria Math" panose="02040503050406030204" pitchFamily="18" charset="0"/>
                                        </a:rPr>
                                      </m:ctrlPr>
                                    </m:sSubPr>
                                    <m:e>
                                      <m:r>
                                        <a:rPr lang="en-US" altLang="zh-TW" sz="2000" i="1">
                                          <a:latin typeface="Cambria Math" panose="02040503050406030204" pitchFamily="18" charset="0"/>
                                          <a:ea typeface="新細明體" panose="02020500000000000000" pitchFamily="18" charset="-120"/>
                                        </a:rPr>
                                        <m:t>𝑏</m:t>
                                      </m:r>
                                    </m:e>
                                    <m:sub>
                                      <m:r>
                                        <a:rPr lang="en-US" altLang="zh-TW" sz="2000" i="1">
                                          <a:latin typeface="Cambria Math" panose="02040503050406030204" pitchFamily="18" charset="0"/>
                                          <a:ea typeface="新細明體" panose="02020500000000000000" pitchFamily="18" charset="-120"/>
                                        </a:rPr>
                                        <m:t>𝐿</m:t>
                                      </m:r>
                                    </m:sub>
                                  </m:sSub>
                                </m:sub>
                              </m:sSub>
                            </m:e>
                          </m:d>
                        </m:den>
                      </m:f>
                    </m:oMath>
                  </m:oMathPara>
                </a14:m>
                <a:endParaRPr lang="en-US" altLang="zh-TW" sz="2000" i="1" dirty="0">
                  <a:latin typeface="Cambria Math" panose="020405030504060302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𝑐</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𝑐</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2"/>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24</a:t>
            </a:fld>
            <a:endParaRPr lang="en-US" dirty="0"/>
          </a:p>
        </p:txBody>
      </p:sp>
    </p:spTree>
    <p:extLst>
      <p:ext uri="{BB962C8B-B14F-4D97-AF65-F5344CB8AC3E}">
        <p14:creationId xmlns:p14="http://schemas.microsoft.com/office/powerpoint/2010/main" val="1105523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block queue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𝐻</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𝑥</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𝑥</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𝑘</m:t>
                                          </m:r>
                                        </m:sub>
                                      </m:sSub>
                                    </m:e>
                                  </m:nary>
                                </m:e>
                              </m:nary>
                            </m:e>
                          </m:nary>
                        </m:e>
                      </m:nary>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𝑏</m:t>
                              </m:r>
                            </m:e>
                            <m:sub>
                              <m:r>
                                <a:rPr lang="en-US" altLang="zh-TW" sz="2000" i="1" smtClean="0">
                                  <a:latin typeface="Cambria Math" panose="02040503050406030204" pitchFamily="18" charset="0"/>
                                </a:rPr>
                                <m:t>𝐿</m:t>
                              </m:r>
                            </m:sub>
                          </m:sSub>
                        </m:sub>
                      </m:sSub>
                      <m:r>
                        <a:rPr lang="en-US" altLang="zh-TW" sz="2000" i="1" smtClean="0">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𝑘</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𝑦</m:t>
                              </m:r>
                              <m:r>
                                <a:rPr lang="en-US" altLang="zh-TW" sz="2000" i="1" smtClean="0">
                                  <a:latin typeface="Cambria Math" panose="02040503050406030204" pitchFamily="18" charset="0"/>
                                </a:rPr>
                                <m:t>=1</m:t>
                              </m:r>
                            </m:sub>
                            <m:sup>
                              <m:r>
                                <a:rPr lang="en-US" altLang="zh-TW" sz="2000" i="1" smtClean="0">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=0</m:t>
                                      </m:r>
                                    </m:sub>
                                    <m:sup>
                                      <m:r>
                                        <a:rPr lang="en-US" altLang="zh-TW" sz="2000" i="1" smtClean="0">
                                          <a:latin typeface="Cambria Math" panose="02040503050406030204" pitchFamily="18" charset="0"/>
                                        </a:rPr>
                                        <m:t>𝑁</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𝑏</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sup>
                                    <m:e>
                                      <m:r>
                                        <a:rPr lang="en-US" altLang="zh-TW" sz="2000" i="1" smtClean="0">
                                          <a:latin typeface="Cambria Math" panose="02040503050406030204" pitchFamily="18" charset="0"/>
                                        </a:rPr>
                                        <m:t>𝑦</m:t>
                                      </m:r>
                                      <m:sSub>
                                        <m:sSubPr>
                                          <m:ctrlPr>
                                            <a:rPr lang="zh-TW" altLang="zh-TW" sz="2000" i="1">
                                              <a:latin typeface="Cambria Math" panose="02040503050406030204" pitchFamily="18" charset="0"/>
                                            </a:rPr>
                                          </m:ctrlPr>
                                        </m:sSubPr>
                                        <m:e>
                                          <m:r>
                                            <a:rPr lang="en-US" altLang="zh-TW" sz="2000" i="1" smtClean="0">
                                              <a:latin typeface="Cambria Math" panose="02040503050406030204" pitchFamily="18" charset="0"/>
                                            </a:rPr>
                                            <m:t>𝜋</m:t>
                                          </m:r>
                                        </m:e>
                                        <m:sub>
                                          <m:r>
                                            <a:rPr lang="en-US" altLang="zh-TW" sz="2000" i="1" smtClean="0">
                                              <a:latin typeface="Cambria Math" panose="02040503050406030204" pitchFamily="18" charset="0"/>
                                            </a:rPr>
                                            <m:t>𝑖</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𝑗</m:t>
                                          </m:r>
                                          <m:r>
                                            <a:rPr lang="en-US" altLang="zh-TW" sz="2000" i="1" smtClean="0">
                                              <a:latin typeface="Cambria Math" panose="02040503050406030204" pitchFamily="18" charset="0"/>
                                            </a:rPr>
                                            <m:t>,0,</m:t>
                                          </m:r>
                                          <m:r>
                                            <a:rPr lang="en-US" altLang="zh-TW" sz="2000" i="1" smtClean="0">
                                              <a:latin typeface="Cambria Math" panose="02040503050406030204" pitchFamily="18" charset="0"/>
                                            </a:rPr>
                                            <m:t>𝑦</m:t>
                                          </m:r>
                                          <m:r>
                                            <a:rPr lang="en-US" altLang="zh-TW" sz="2000" i="1" smtClean="0">
                                              <a:latin typeface="Cambria Math" panose="02040503050406030204" pitchFamily="18" charset="0"/>
                                            </a:rPr>
                                            <m:t>,</m:t>
                                          </m:r>
                                          <m:r>
                                            <a:rPr lang="en-US" altLang="zh-TW" sz="2000" i="1" smtClean="0">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25</a:t>
            </a:fld>
            <a:endParaRPr lang="en-US" dirty="0"/>
          </a:p>
        </p:txBody>
      </p:sp>
    </p:spTree>
    <p:extLst>
      <p:ext uri="{BB962C8B-B14F-4D97-AF65-F5344CB8AC3E}">
        <p14:creationId xmlns:p14="http://schemas.microsoft.com/office/powerpoint/2010/main" val="1865069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without impatience</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𝑏</m:t>
                                  </m:r>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2"/>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26</a:t>
            </a:fld>
            <a:endParaRPr lang="en-US" dirty="0"/>
          </a:p>
        </p:txBody>
      </p:sp>
    </p:spTree>
    <p:extLst>
      <p:ext uri="{BB962C8B-B14F-4D97-AF65-F5344CB8AC3E}">
        <p14:creationId xmlns:p14="http://schemas.microsoft.com/office/powerpoint/2010/main" val="15412825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average waiting time </a:t>
                </a:r>
                <a:r>
                  <a:rPr lang="en-US" altLang="zh-TW" sz="2400" dirty="0">
                    <a:effectLst/>
                    <a:latin typeface="Times New Roman" panose="02020603050405020304" pitchFamily="18" charset="0"/>
                    <a:ea typeface="新細明體" panose="02020500000000000000" pitchFamily="18" charset="-120"/>
                  </a:rPr>
                  <a:t>of HP/LP/overall</a:t>
                </a:r>
                <a:r>
                  <a:rPr lang="en-US" altLang="zh-TW" dirty="0">
                    <a:effectLst/>
                    <a:latin typeface="Times New Roman" panose="02020603050405020304" pitchFamily="18" charset="0"/>
                    <a:ea typeface="新細明體" panose="02020500000000000000" pitchFamily="18" charset="-120"/>
                  </a:rPr>
                  <a:t> in the block queue</a:t>
                </a:r>
                <a:r>
                  <a:rPr lang="zh-TW" altLang="en-US" dirty="0">
                    <a:effectLst/>
                    <a:latin typeface="Times New Roman" panose="02020603050405020304" pitchFamily="18" charset="0"/>
                    <a:ea typeface="新細明體" panose="02020500000000000000" pitchFamily="18" charset="-120"/>
                  </a:rPr>
                  <a:t> </a:t>
                </a:r>
                <a:r>
                  <a:rPr lang="en-US" altLang="zh-TW" dirty="0">
                    <a:solidFill>
                      <a:schemeClr val="accent3"/>
                    </a:solidFill>
                    <a:effectLst/>
                    <a:latin typeface="Times New Roman" panose="02020603050405020304" pitchFamily="18" charset="0"/>
                    <a:ea typeface="新細明體" panose="02020500000000000000" pitchFamily="18" charset="-120"/>
                  </a:rPr>
                  <a:t>with impatience</a:t>
                </a:r>
                <a:endParaRPr lang="en-US" altLang="zh-TW" sz="2000" dirty="0">
                  <a:solidFill>
                    <a:schemeClr val="accent3"/>
                  </a:solidFill>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den>
                      </m:f>
                    </m:oMath>
                  </m:oMathPara>
                </a14:m>
                <a:endParaRPr lang="en-US" altLang="zh-TW" sz="20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𝑊</m:t>
                          </m:r>
                        </m:e>
                        <m:sub>
                          <m:r>
                            <a:rPr lang="en-US" altLang="zh-TW" sz="2000" i="1">
                              <a:latin typeface="Cambria Math" panose="02040503050406030204" pitchFamily="18" charset="0"/>
                            </a:rPr>
                            <m:t>𝑏</m:t>
                          </m:r>
                        </m:sub>
                      </m:sSub>
                      <m:r>
                        <a:rPr lang="en-US" altLang="zh-TW" sz="2000" i="1">
                          <a:latin typeface="Cambria Math" panose="02040503050406030204" pitchFamily="18" charset="0"/>
                        </a:rPr>
                        <m:t>=</m:t>
                      </m:r>
                      <m:f>
                        <m:fPr>
                          <m:ctrlPr>
                            <a:rPr lang="zh-TW" altLang="zh-TW" sz="2000" i="1">
                              <a:latin typeface="Cambria Math" panose="02040503050406030204" pitchFamily="18" charset="0"/>
                            </a:rPr>
                          </m:ctrlPr>
                        </m:fPr>
                        <m:num>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𝑏</m:t>
                              </m:r>
                            </m:sub>
                          </m:sSub>
                        </m:num>
                        <m:den>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𝐻</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𝐻</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𝐻</m:t>
                                      </m:r>
                                    </m:sub>
                                  </m:sSub>
                                </m:sub>
                              </m:sSub>
                            </m:e>
                          </m:d>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𝜆</m:t>
                              </m:r>
                            </m:e>
                            <m:sub>
                              <m:r>
                                <a:rPr lang="en-US" altLang="zh-TW" sz="2000" i="1">
                                  <a:latin typeface="Cambria Math" panose="02040503050406030204" pitchFamily="18" charset="0"/>
                                </a:rPr>
                                <m:t>𝐿</m:t>
                              </m:r>
                            </m:sub>
                          </m:sSub>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r>
                                <a:rPr lang="en-US" altLang="zh-TW" sz="2000" i="1">
                                  <a:latin typeface="Cambria Math" panose="02040503050406030204" pitchFamily="18" charset="0"/>
                                </a:rPr>
                                <m:t>+</m:t>
                              </m:r>
                              <m:d>
                                <m:dPr>
                                  <m:ctrlPr>
                                    <a:rPr lang="zh-TW" altLang="zh-TW" sz="2000" i="1">
                                      <a:latin typeface="Cambria Math" panose="02040503050406030204" pitchFamily="18" charset="0"/>
                                    </a:rPr>
                                  </m:ctrlPr>
                                </m:dPr>
                                <m:e>
                                  <m:r>
                                    <a:rPr lang="en-US" altLang="zh-TW" sz="2000" i="1">
                                      <a:latin typeface="Cambria Math" panose="02040503050406030204" pitchFamily="18" charset="0"/>
                                    </a:rPr>
                                    <m:t>1−</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𝑏</m:t>
                                          </m:r>
                                        </m:e>
                                        <m:sub>
                                          <m:r>
                                            <a:rPr lang="en-US" altLang="zh-TW" sz="2000" i="1">
                                              <a:latin typeface="Cambria Math" panose="02040503050406030204" pitchFamily="18" charset="0"/>
                                            </a:rPr>
                                            <m:t>𝐿</m:t>
                                          </m:r>
                                        </m:sub>
                                      </m:sSub>
                                    </m:sub>
                                  </m:sSub>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𝑃</m:t>
                                  </m:r>
                                </m:e>
                                <m:sub>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𝑚</m:t>
                                      </m:r>
                                    </m:e>
                                    <m:sub>
                                      <m:r>
                                        <a:rPr lang="en-US" altLang="zh-TW" sz="2000" i="1">
                                          <a:latin typeface="Cambria Math" panose="02040503050406030204" pitchFamily="18" charset="0"/>
                                        </a:rPr>
                                        <m:t>𝐿</m:t>
                                      </m:r>
                                    </m:sub>
                                  </m:sSub>
                                </m:sub>
                              </m:sSub>
                            </m:e>
                          </m:d>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2"/>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27</a:t>
            </a:fld>
            <a:endParaRPr lang="en-US" dirty="0"/>
          </a:p>
        </p:txBody>
      </p:sp>
    </p:spTree>
    <p:extLst>
      <p:ext uri="{BB962C8B-B14F-4D97-AF65-F5344CB8AC3E}">
        <p14:creationId xmlns:p14="http://schemas.microsoft.com/office/powerpoint/2010/main" val="3708570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20A68-95AF-4FF2-98E2-F50DB17D853B}"/>
              </a:ext>
            </a:extLst>
          </p:cNvPr>
          <p:cNvSpPr>
            <a:spLocks noGrp="1"/>
          </p:cNvSpPr>
          <p:nvPr>
            <p:ph type="title"/>
          </p:nvPr>
        </p:nvSpPr>
        <p:spPr>
          <a:xfrm>
            <a:off x="850900" y="379494"/>
            <a:ext cx="10490200"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FB2EB4B-3FCC-4676-9CF9-609A139FB180}"/>
                  </a:ext>
                </a:extLst>
              </p:cNvPr>
              <p:cNvSpPr>
                <a:spLocks noGrp="1"/>
              </p:cNvSpPr>
              <p:nvPr>
                <p:ph idx="1"/>
              </p:nvPr>
            </p:nvSpPr>
            <p:spPr>
              <a:xfrm>
                <a:off x="850900" y="1526178"/>
                <a:ext cx="10490200" cy="4580708"/>
              </a:xfrm>
            </p:spPr>
            <p:txBody>
              <a:bodyPr>
                <a:noAutofit/>
              </a:bodyPr>
              <a:lstStyle/>
              <a:p>
                <a:pPr>
                  <a:spcBef>
                    <a:spcPts val="1200"/>
                  </a:spcBef>
                  <a:spcAft>
                    <a:spcPts val="1200"/>
                  </a:spcAft>
                </a:pPr>
                <a:r>
                  <a:rPr lang="en-US" altLang="zh-TW" dirty="0"/>
                  <a:t>The average number of  HP/LP/overall customers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𝐻</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d>
                                        <m:dPr>
                                          <m:ctrlPr>
                                            <a:rPr lang="zh-TW" altLang="zh-TW" sz="2000" i="1">
                                              <a:latin typeface="Cambria Math" panose="02040503050406030204" pitchFamily="18" charset="0"/>
                                            </a:rPr>
                                          </m:ctrlPr>
                                        </m:dPr>
                                        <m:e>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𝑥</m:t>
                                          </m:r>
                                        </m:e>
                                      </m:d>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𝑖</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𝐿</m:t>
                          </m:r>
                        </m:e>
                        <m:sub>
                          <m:r>
                            <a:rPr lang="en-US" altLang="zh-TW" sz="2000" i="1">
                              <a:latin typeface="Cambria Math" panose="02040503050406030204" pitchFamily="18" charset="0"/>
                            </a:rPr>
                            <m:t>𝐿</m:t>
                          </m:r>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,0,0,</m:t>
                                      </m:r>
                                      <m:r>
                                        <a:rPr lang="en-US" altLang="zh-TW" sz="2000" i="1">
                                          <a:latin typeface="Cambria Math" panose="02040503050406030204" pitchFamily="18" charset="0"/>
                                        </a:rPr>
                                        <m:t>𝑘</m:t>
                                      </m:r>
                                    </m:sub>
                                  </m:sSub>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𝑗</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m:t>
                                          </m:r>
                                          <m:r>
                                            <a:rPr lang="en-US" altLang="zh-TW" sz="2000" i="1">
                                              <a:latin typeface="Cambria Math" panose="02040503050406030204" pitchFamily="18" charset="0"/>
                                            </a:rPr>
                                            <m:t>𝑘</m:t>
                                          </m:r>
                                        </m:sub>
                                      </m:sSub>
                                    </m:e>
                                  </m:nary>
                                </m:e>
                              </m:nary>
                            </m:e>
                          </m:nary>
                        </m:e>
                      </m:nary>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𝑘</m:t>
                          </m:r>
                          <m:r>
                            <a:rPr lang="en-US" altLang="zh-TW" sz="2000" i="1">
                              <a:latin typeface="Cambria Math" panose="02040503050406030204" pitchFamily="18" charset="0"/>
                            </a:rPr>
                            <m:t>=0</m:t>
                          </m:r>
                        </m:sub>
                        <m:sup>
                          <m:r>
                            <a:rPr lang="en-US" altLang="zh-TW" sz="2000" i="1">
                              <a:latin typeface="Cambria Math" panose="02040503050406030204" pitchFamily="18" charset="0"/>
                            </a:rPr>
                            <m:t>1</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𝑦</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r>
                                        <a:rPr lang="en-US" altLang="zh-TW" sz="2000" i="1">
                                          <a:latin typeface="Cambria Math" panose="02040503050406030204" pitchFamily="18" charset="0"/>
                                        </a:rPr>
                                        <m:t>−</m:t>
                                      </m:r>
                                      <m:r>
                                        <a:rPr lang="en-US" altLang="zh-TW" sz="2000" i="1">
                                          <a:latin typeface="Cambria Math" panose="02040503050406030204" pitchFamily="18" charset="0"/>
                                        </a:rPr>
                                        <m:t>𝑗</m:t>
                                      </m:r>
                                    </m:sup>
                                    <m:e>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𝑦</m:t>
                                      </m:r>
                                      <m:r>
                                        <a:rPr lang="en-US" altLang="zh-TW" sz="2000" i="1">
                                          <a:latin typeface="Cambria Math" panose="02040503050406030204" pitchFamily="18" charset="0"/>
                                        </a:rPr>
                                        <m:t>)</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,0,</m:t>
                                          </m:r>
                                          <m:r>
                                            <a:rPr lang="en-US" altLang="zh-TW" sz="2000" i="1">
                                              <a:latin typeface="Cambria Math" panose="02040503050406030204" pitchFamily="18" charset="0"/>
                                            </a:rPr>
                                            <m:t>𝑦</m:t>
                                          </m:r>
                                          <m:r>
                                            <a:rPr lang="en-US" altLang="zh-TW" sz="2000" i="1">
                                              <a:latin typeface="Cambria Math" panose="02040503050406030204" pitchFamily="18" charset="0"/>
                                            </a:rPr>
                                            <m:t>,</m:t>
                                          </m:r>
                                          <m:r>
                                            <a:rPr lang="en-US" altLang="zh-TW" sz="2000" i="1">
                                              <a:latin typeface="Cambria Math" panose="02040503050406030204" pitchFamily="18" charset="0"/>
                                            </a:rPr>
                                            <m:t>𝑘</m:t>
                                          </m:r>
                                        </m:sub>
                                      </m:sSub>
                                    </m:e>
                                  </m:nary>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𝐿</m:t>
                      </m:r>
                      <m:r>
                        <a:rPr lang="en-US" altLang="zh-TW" sz="20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en-US" altLang="zh-TW" sz="2000" dirty="0"/>
              </a:p>
            </p:txBody>
          </p:sp>
        </mc:Choice>
        <mc:Fallback xmlns="">
          <p:sp>
            <p:nvSpPr>
              <p:cNvPr id="3" name="內容版面配置區 2">
                <a:extLst>
                  <a:ext uri="{FF2B5EF4-FFF2-40B4-BE49-F238E27FC236}">
                    <a16:creationId xmlns:a16="http://schemas.microsoft.com/office/drawing/2014/main" id="{1FB2EB4B-3FCC-4676-9CF9-609A139FB180}"/>
                  </a:ext>
                </a:extLst>
              </p:cNvPr>
              <p:cNvSpPr>
                <a:spLocks noGrp="1" noRot="1" noChangeAspect="1" noMove="1" noResize="1" noEditPoints="1" noAdjustHandles="1" noChangeArrowheads="1" noChangeShapeType="1" noTextEdit="1"/>
              </p:cNvSpPr>
              <p:nvPr>
                <p:ph idx="1"/>
              </p:nvPr>
            </p:nvSpPr>
            <p:spPr>
              <a:xfrm>
                <a:off x="850900" y="1526178"/>
                <a:ext cx="10490200" cy="4580708"/>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E47CBFA-4030-490E-85A5-4C6943FB90CC}"/>
              </a:ext>
            </a:extLst>
          </p:cNvPr>
          <p:cNvSpPr>
            <a:spLocks noGrp="1"/>
          </p:cNvSpPr>
          <p:nvPr>
            <p:ph type="sldNum" sz="quarter" idx="12"/>
          </p:nvPr>
        </p:nvSpPr>
        <p:spPr/>
        <p:txBody>
          <a:bodyPr/>
          <a:lstStyle/>
          <a:p>
            <a:fld id="{69E57DC2-970A-4B3E-BB1C-7A09969E49DF}" type="slidenum">
              <a:rPr lang="en-US" smtClean="0"/>
              <a:t>28</a:t>
            </a:fld>
            <a:endParaRPr lang="en-US" dirty="0"/>
          </a:p>
        </p:txBody>
      </p:sp>
    </p:spTree>
    <p:extLst>
      <p:ext uri="{BB962C8B-B14F-4D97-AF65-F5344CB8AC3E}">
        <p14:creationId xmlns:p14="http://schemas.microsoft.com/office/powerpoint/2010/main" val="525664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average waiting time of HP/LP/overall in system</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r>
                            <a:rPr lang="en-US" altLang="zh-TW" sz="2400" i="1">
                              <a:latin typeface="Cambria Math" panose="02040503050406030204" pitchFamily="18" charset="0"/>
                            </a:rPr>
                            <m:t>𝐻</m:t>
                          </m:r>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𝑐</m:t>
                              </m:r>
                            </m:e>
                            <m:sub>
                              <m:r>
                                <a:rPr lang="en-US" altLang="zh-TW" sz="2400" i="1">
                                  <a:latin typeface="Cambria Math" panose="02040503050406030204" pitchFamily="18" charset="0"/>
                                </a:rPr>
                                <m:t>𝐻</m:t>
                              </m:r>
                            </m:sub>
                          </m:sSub>
                        </m:sub>
                      </m:sSub>
                      <m:r>
                        <a:rPr lang="en-US" altLang="zh-TW" sz="2400" i="1">
                          <a:latin typeface="Cambria Math" panose="02040503050406030204" pitchFamily="18" charset="0"/>
                        </a:rPr>
                        <m:t>+</m:t>
                      </m:r>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𝑊</m:t>
                          </m:r>
                        </m:e>
                        <m:sub>
                          <m:sSub>
                            <m:sSubPr>
                              <m:ctrlPr>
                                <a:rPr lang="zh-TW"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𝐻</m:t>
                              </m:r>
                            </m:sub>
                          </m:sSub>
                        </m:sub>
                      </m:sSub>
                    </m:oMath>
                  </m:oMathPara>
                </a14:m>
                <a:endParaRPr lang="en-US" altLang="zh-TW" sz="2400" i="1" dirty="0">
                  <a:latin typeface="Cambria Math" panose="020405030504060302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oMath>
                  </m:oMathPara>
                </a14:m>
                <a:endParaRPr lang="en-US" altLang="zh-TW" sz="2400" i="1" dirty="0">
                  <a:effectLst/>
                  <a:latin typeface="Cambria Math" panose="02040503050406030204" pitchFamily="18" charset="0"/>
                  <a:ea typeface="新細明體" panose="02020500000000000000" pitchFamily="18" charset="-120"/>
                  <a:cs typeface="Times New Roman" panose="02020603050405020304" pitchFamily="18" charset="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𝑊</m:t>
                      </m:r>
                      <m:r>
                        <a:rPr lang="en-US" altLang="zh-TW" sz="2400" i="1" smtClean="0">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𝑊</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𝐿</m:t>
                          </m:r>
                        </m:sub>
                      </m:sSub>
                    </m:oMath>
                  </m:oMathPara>
                </a14:m>
                <a:endParaRPr lang="zh-TW" altLang="en-US" sz="24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2"/>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29</a:t>
            </a:fld>
            <a:endParaRPr lang="en-US" dirty="0"/>
          </a:p>
        </p:txBody>
      </p:sp>
    </p:spTree>
    <p:extLst>
      <p:ext uri="{BB962C8B-B14F-4D97-AF65-F5344CB8AC3E}">
        <p14:creationId xmlns:p14="http://schemas.microsoft.com/office/powerpoint/2010/main" val="2389126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t>Motivation</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Analytical Model</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latin typeface="Times New Roman" panose="02020603050405020304" pitchFamily="18" charset="0"/>
                <a:cs typeface="Times New Roman" panose="02020603050405020304" pitchFamily="18" charset="0"/>
              </a:rPr>
              <a:t>Conclusions and Future Works</a:t>
            </a:r>
            <a:endParaRPr lang="zh-TW" altLang="zh-TW" sz="2800" dirty="0">
              <a:solidFill>
                <a:schemeClr val="bg1">
                  <a:lumMod val="65000"/>
                </a:schemeClr>
              </a:solidFill>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587770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a:xfrm>
                <a:off x="381000" y="1959365"/>
                <a:ext cx="11430000" cy="3867404"/>
              </a:xfrm>
            </p:spPr>
            <p:txBody>
              <a:bodyPr>
                <a:no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blocking probability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𝑥</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sub>
                                <m:sup>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𝜋</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𝑁</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𝑗</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,0,</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𝑦</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𝑘</m:t>
                                      </m:r>
                                    </m:sub>
                                  </m:sSub>
                                </m:e>
                              </m:nary>
                            </m:e>
                          </m:nary>
                        </m:e>
                      </m:nary>
                    </m:oMath>
                  </m:oMathPara>
                </a14:m>
                <a:endParaRPr lang="en-US" altLang="zh-TW" sz="2000" dirty="0">
                  <a:effectLst/>
                  <a:latin typeface="Times New Roman" panose="02020603050405020304" pitchFamily="18" charset="0"/>
                  <a:ea typeface="新細明體" panose="02020500000000000000" pitchFamily="18" charset="-120"/>
                </a:endParaRP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den>
                      </m:f>
                    </m:oMath>
                  </m:oMathPara>
                </a14:m>
                <a:endParaRPr lang="en-US" altLang="zh-TW" sz="2000" dirty="0">
                  <a:effectLst/>
                  <a:latin typeface="Times New Roman" panose="02020603050405020304" pitchFamily="18" charset="0"/>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xfrm>
                <a:off x="381000" y="1959365"/>
                <a:ext cx="11430000" cy="3867404"/>
              </a:xfrm>
              <a:blipFill>
                <a:blip r:embed="rId3"/>
                <a:stretch>
                  <a:fillRect l="-747"/>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69E57DC2-970A-4B3E-BB1C-7A09969E49DF}" type="slidenum">
              <a:rPr kumimoji="0" lang="en-US" sz="1100" b="0" i="0" u="none" strike="noStrike" kern="1200" cap="none" spc="0" normalizeH="0" baseline="0" noProof="0" smtClean="0">
                <a:ln>
                  <a:noFill/>
                </a:ln>
                <a:solidFill>
                  <a:srgbClr val="FFFFFF"/>
                </a:solidFill>
                <a:effectLst/>
                <a:uLnTx/>
                <a:uFillTx/>
                <a:latin typeface="Gill Sans MT" panose="020B0502020104020203"/>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30</a:t>
            </a:fld>
            <a:endParaRPr kumimoji="0" lang="en-US" sz="1100" b="0" i="0" u="none" strike="noStrike" kern="1200" cap="none" spc="0" normalizeH="0" baseline="0" noProof="0" dirty="0">
              <a:ln>
                <a:noFill/>
              </a:ln>
              <a:solidFill>
                <a:srgbClr val="FFFFFF"/>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848804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B365CF-C085-42C7-8C69-8799A1AE62F4}"/>
              </a:ext>
            </a:extLst>
          </p:cNvPr>
          <p:cNvSpPr>
            <a:spLocks noGrp="1"/>
          </p:cNvSpPr>
          <p:nvPr>
            <p:ph type="title"/>
          </p:nvPr>
        </p:nvSpPr>
        <p:spPr>
          <a:xfrm>
            <a:off x="850899" y="379494"/>
            <a:ext cx="10490199"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8A844CD-9DC8-4C1B-BBD1-0714BA6AE21F}"/>
                  </a:ext>
                </a:extLst>
              </p:cNvPr>
              <p:cNvSpPr>
                <a:spLocks noGrp="1"/>
              </p:cNvSpPr>
              <p:nvPr>
                <p:ph idx="1"/>
              </p:nvPr>
            </p:nvSpPr>
            <p:spPr/>
            <p:txBody>
              <a:bodyPr/>
              <a:lstStyle/>
              <a:p>
                <a:pPr>
                  <a:spcBef>
                    <a:spcPts val="1200"/>
                  </a:spcBef>
                  <a:spcAft>
                    <a:spcPts val="1200"/>
                  </a:spcAft>
                </a:pPr>
                <a:r>
                  <a:rPr lang="en-US" altLang="zh-TW" sz="2400" dirty="0">
                    <a:effectLst/>
                    <a:latin typeface="Times New Roman" panose="02020603050405020304" pitchFamily="18" charset="0"/>
                    <a:ea typeface="新細明體" panose="02020500000000000000" pitchFamily="18" charset="-120"/>
                  </a:rPr>
                  <a:t>The throughput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h</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m:t>
                      </m:r>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𝑥</m:t>
                          </m:r>
                          <m:r>
                            <a:rPr lang="en-US" altLang="zh-TW" sz="2000" i="1">
                              <a:latin typeface="Cambria Math" panose="02040503050406030204" pitchFamily="18" charset="0"/>
                            </a:rPr>
                            <m:t>=1</m:t>
                          </m:r>
                        </m:sub>
                        <m:sup>
                          <m:r>
                            <a:rPr lang="en-US" altLang="zh-TW" sz="2000" i="1">
                              <a:latin typeface="Cambria Math" panose="02040503050406030204" pitchFamily="18" charset="0"/>
                            </a:rPr>
                            <m:t>𝑏</m:t>
                          </m:r>
                        </m:sup>
                        <m:e>
                          <m:nary>
                            <m:naryPr>
                              <m:chr m:val="∑"/>
                              <m:limLoc m:val="undOvr"/>
                              <m:ctrlPr>
                                <a:rPr lang="zh-TW" altLang="zh-TW" sz="2000" i="1">
                                  <a:latin typeface="Cambria Math" panose="02040503050406030204" pitchFamily="18" charset="0"/>
                                </a:rPr>
                              </m:ctrlPr>
                            </m:naryPr>
                            <m:sub>
                              <m:r>
                                <a:rPr lang="en-US" altLang="zh-TW" sz="2000" i="1">
                                  <a:latin typeface="Cambria Math" panose="02040503050406030204" pitchFamily="18" charset="0"/>
                                </a:rPr>
                                <m:t>𝑖</m:t>
                              </m:r>
                              <m:r>
                                <a:rPr lang="en-US" altLang="zh-TW" sz="2000" i="1">
                                  <a:latin typeface="Cambria Math" panose="02040503050406030204" pitchFamily="18" charset="0"/>
                                </a:rPr>
                                <m:t>=1</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nary>
                                <m:naryPr>
                                  <m:chr m:val="∑"/>
                                  <m:ctrlPr>
                                    <a:rPr lang="zh-TW" altLang="zh-TW" sz="2000" i="1">
                                      <a:latin typeface="Cambria Math" panose="02040503050406030204" pitchFamily="18" charset="0"/>
                                    </a:rPr>
                                  </m:ctrlPr>
                                </m:naryPr>
                                <m:sub>
                                  <m:r>
                                    <a:rPr lang="en-US" altLang="zh-TW" sz="2000" i="1">
                                      <a:latin typeface="Cambria Math" panose="02040503050406030204" pitchFamily="18" charset="0"/>
                                    </a:rPr>
                                    <m:t>𝑗</m:t>
                                  </m:r>
                                  <m:r>
                                    <a:rPr lang="en-US" altLang="zh-TW" sz="2000" i="1">
                                      <a:latin typeface="Cambria Math" panose="02040503050406030204" pitchFamily="18" charset="0"/>
                                    </a:rPr>
                                    <m:t>=0</m:t>
                                  </m:r>
                                </m:sub>
                                <m:sup>
                                  <m:r>
                                    <a:rPr lang="en-US" altLang="zh-TW" sz="2000" i="1">
                                      <a:latin typeface="Cambria Math" panose="02040503050406030204" pitchFamily="18" charset="0"/>
                                    </a:rPr>
                                    <m:t>𝑁</m:t>
                                  </m:r>
                                  <m:r>
                                    <a:rPr lang="en-US" altLang="zh-TW" sz="2000" i="1">
                                      <a:latin typeface="Cambria Math" panose="02040503050406030204" pitchFamily="18" charset="0"/>
                                    </a:rPr>
                                    <m:t>−</m:t>
                                  </m:r>
                                  <m:r>
                                    <a:rPr lang="en-US" altLang="zh-TW" sz="2000" i="1">
                                      <a:latin typeface="Cambria Math" panose="02040503050406030204" pitchFamily="18" charset="0"/>
                                    </a:rPr>
                                    <m:t>𝑏</m:t>
                                  </m:r>
                                </m:sup>
                                <m:e>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𝜇</m:t>
                                      </m:r>
                                    </m:e>
                                    <m:sub>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2</m:t>
                                          </m:r>
                                        </m:e>
                                        <m:sub>
                                          <m:r>
                                            <a:rPr lang="en-US" altLang="zh-TW" sz="2000" i="1">
                                              <a:latin typeface="Cambria Math" panose="02040503050406030204" pitchFamily="18" charset="0"/>
                                            </a:rPr>
                                            <m:t>𝐻</m:t>
                                          </m:r>
                                        </m:sub>
                                      </m:sSub>
                                    </m:sub>
                                  </m:sSub>
                                  <m:r>
                                    <a:rPr lang="en-US" altLang="zh-TW" sz="2000" i="1">
                                      <a:latin typeface="Cambria Math" panose="02040503050406030204" pitchFamily="18" charset="0"/>
                                    </a:rPr>
                                    <m:t>𝑥</m:t>
                                  </m:r>
                                  <m:sSub>
                                    <m:sSubPr>
                                      <m:ctrlPr>
                                        <a:rPr lang="zh-TW" altLang="zh-TW" sz="2000" i="1">
                                          <a:latin typeface="Cambria Math" panose="02040503050406030204" pitchFamily="18" charset="0"/>
                                        </a:rPr>
                                      </m:ctrlPr>
                                    </m:sSubPr>
                                    <m:e>
                                      <m:r>
                                        <a:rPr lang="en-US" altLang="zh-TW" sz="2000" i="1">
                                          <a:latin typeface="Cambria Math" panose="02040503050406030204" pitchFamily="18" charset="0"/>
                                        </a:rPr>
                                        <m:t>𝜋</m:t>
                                      </m:r>
                                    </m:e>
                                    <m:sub>
                                      <m:r>
                                        <a:rPr lang="en-US" altLang="zh-TW" sz="2000" i="1">
                                          <a:latin typeface="Cambria Math" panose="02040503050406030204" pitchFamily="18" charset="0"/>
                                        </a:rPr>
                                        <m:t>𝑖</m:t>
                                      </m:r>
                                      <m:r>
                                        <a:rPr lang="en-US" altLang="zh-TW" sz="2000" i="1">
                                          <a:latin typeface="Cambria Math" panose="02040503050406030204" pitchFamily="18" charset="0"/>
                                        </a:rPr>
                                        <m:t>,</m:t>
                                      </m:r>
                                      <m:r>
                                        <a:rPr lang="en-US" altLang="zh-TW" sz="2000" i="1">
                                          <a:latin typeface="Cambria Math" panose="02040503050406030204" pitchFamily="18" charset="0"/>
                                        </a:rPr>
                                        <m:t>𝑗</m:t>
                                      </m:r>
                                      <m:r>
                                        <a:rPr lang="en-US" altLang="zh-TW" sz="2000" i="1">
                                          <a:latin typeface="Cambria Math" panose="02040503050406030204" pitchFamily="18" charset="0"/>
                                        </a:rPr>
                                        <m:t>,</m:t>
                                      </m:r>
                                      <m:r>
                                        <a:rPr lang="en-US" altLang="zh-TW" sz="2000" i="1">
                                          <a:latin typeface="Cambria Math" panose="02040503050406030204" pitchFamily="18" charset="0"/>
                                        </a:rPr>
                                        <m:t>𝑥</m:t>
                                      </m:r>
                                      <m:r>
                                        <a:rPr lang="en-US" altLang="zh-TW" sz="2000" i="1">
                                          <a:latin typeface="Cambria Math" panose="02040503050406030204" pitchFamily="18" charset="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m:t>
                      </m:r>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𝑦</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𝑏</m:t>
                          </m:r>
                        </m:sup>
                        <m:e>
                          <m:nary>
                            <m:naryPr>
                              <m:chr m:val="∑"/>
                              <m:limLoc m:val="undOvr"/>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=1</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nary>
                                <m:naryPr>
                                  <m:chr m:val="∑"/>
                                  <m:ctrlPr>
                                    <a:rPr lang="zh-TW" altLang="zh-TW" sz="2000" i="1">
                                      <a:effectLst/>
                                      <a:latin typeface="Cambria Math" panose="02040503050406030204" pitchFamily="18" charset="0"/>
                                      <a:ea typeface="Cambria Math" panose="02040503050406030204" pitchFamily="18" charset="0"/>
                                    </a:rPr>
                                  </m:ctrlPr>
                                </m:naryPr>
                                <m:sub>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=0</m:t>
                                  </m:r>
                                </m:sub>
                                <m:sup>
                                  <m:r>
                                    <a:rPr lang="en-US" altLang="zh-TW" sz="2000" i="1">
                                      <a:effectLst/>
                                      <a:latin typeface="Cambria Math" panose="02040503050406030204" pitchFamily="18" charset="0"/>
                                      <a:ea typeface="新細明體" panose="02020500000000000000" pitchFamily="18" charset="-120"/>
                                    </a:rPr>
                                    <m:t>𝑁</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𝑏</m:t>
                                  </m:r>
                                </m:sup>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2</m:t>
                                          </m:r>
                                        </m:e>
                                        <m:sub>
                                          <m:r>
                                            <a:rPr lang="en-US" altLang="zh-TW" sz="2000" i="1">
                                              <a:effectLst/>
                                              <a:latin typeface="Cambria Math" panose="02040503050406030204" pitchFamily="18" charset="0"/>
                                              <a:ea typeface="新細明體" panose="02020500000000000000" pitchFamily="18" charset="-120"/>
                                            </a:rPr>
                                            <m:t>𝐿</m:t>
                                          </m:r>
                                        </m:sub>
                                      </m:sSub>
                                    </m:sub>
                                  </m:sSub>
                                  <m:r>
                                    <a:rPr lang="en-US" altLang="zh-TW" sz="2000" i="1">
                                      <a:effectLst/>
                                      <a:latin typeface="Cambria Math" panose="02040503050406030204" pitchFamily="18" charset="0"/>
                                      <a:ea typeface="新細明體" panose="02020500000000000000" pitchFamily="18" charset="-120"/>
                                    </a:rPr>
                                    <m:t>𝑦</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𝜋</m:t>
                                      </m:r>
                                    </m:e>
                                    <m:sub>
                                      <m:r>
                                        <a:rPr lang="en-US" altLang="zh-TW" sz="2000" i="1">
                                          <a:effectLst/>
                                          <a:latin typeface="Cambria Math" panose="02040503050406030204" pitchFamily="18" charset="0"/>
                                          <a:ea typeface="新細明體" panose="02020500000000000000" pitchFamily="18" charset="-120"/>
                                        </a:rPr>
                                        <m:t>𝑖</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𝑗</m:t>
                                      </m:r>
                                      <m:r>
                                        <a:rPr lang="en-US" altLang="zh-TW" sz="2000" i="1">
                                          <a:effectLst/>
                                          <a:latin typeface="Cambria Math" panose="02040503050406030204" pitchFamily="18" charset="0"/>
                                          <a:ea typeface="新細明體" panose="02020500000000000000" pitchFamily="18" charset="-120"/>
                                        </a:rPr>
                                        <m:t>,</m:t>
                                      </m:r>
                                      <m:r>
                                        <a:rPr lang="en-US" altLang="zh-TW" sz="2000" i="1">
                                          <a:effectLst/>
                                          <a:latin typeface="Cambria Math" panose="02040503050406030204" pitchFamily="18" charset="0"/>
                                          <a:ea typeface="新細明體" panose="02020500000000000000" pitchFamily="18" charset="-120"/>
                                        </a:rPr>
                                        <m:t>𝑥</m:t>
                                      </m:r>
                                      <m:r>
                                        <a:rPr lang="en-US" altLang="zh-TW" sz="2000" i="1">
                                          <a:effectLst/>
                                          <a:latin typeface="Cambria Math" panose="02040503050406030204" pitchFamily="18" charset="0"/>
                                          <a:ea typeface="新細明體" panose="02020500000000000000" pitchFamily="18" charset="-120"/>
                                        </a:rPr>
                                        <m:t>,0,1</m:t>
                                      </m:r>
                                    </m:sub>
                                  </m:sSub>
                                </m:e>
                              </m:nary>
                            </m:e>
                          </m:nary>
                        </m:e>
                      </m:nary>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r>
                            <a:rPr lang="en-US" altLang="zh-TW" sz="2000" i="1">
                              <a:effectLst/>
                              <a:latin typeface="Cambria Math" panose="02040503050406030204" pitchFamily="18" charset="0"/>
                              <a:ea typeface="新細明體" panose="02020500000000000000" pitchFamily="18" charset="-120"/>
                            </a:rPr>
                            <m:t>h</m:t>
                          </m:r>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𝐻</m:t>
                              </m:r>
                            </m:sub>
                          </m:sSub>
                        </m:sub>
                      </m:sSub>
                      <m:r>
                        <a:rPr lang="en-US" altLang="zh-TW" sz="2000" i="1">
                          <a:effectLst/>
                          <a:latin typeface="Cambria Math" panose="02040503050406030204" pitchFamily="18" charset="0"/>
                          <a:ea typeface="新細明體" panose="02020500000000000000" pitchFamily="18" charset="-12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𝑇</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rPr>
                                <m:t>h</m:t>
                              </m:r>
                            </m:e>
                            <m:sub>
                              <m:r>
                                <a:rPr lang="en-US" altLang="zh-TW" sz="2000" i="1">
                                  <a:effectLst/>
                                  <a:latin typeface="Cambria Math" panose="02040503050406030204" pitchFamily="18" charset="0"/>
                                  <a:ea typeface="新細明體" panose="02020500000000000000" pitchFamily="18" charset="-120"/>
                                </a:rPr>
                                <m:t>𝐿</m:t>
                              </m:r>
                            </m:sub>
                          </m:sSub>
                        </m:sub>
                      </m:sSub>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18A844CD-9DC8-4C1B-BBD1-0714BA6AE21F}"/>
                  </a:ext>
                </a:extLst>
              </p:cNvPr>
              <p:cNvSpPr>
                <a:spLocks noGrp="1" noRot="1" noChangeAspect="1" noMove="1" noResize="1" noEditPoints="1" noAdjustHandles="1" noChangeArrowheads="1" noChangeShapeType="1" noTextEdit="1"/>
              </p:cNvSpPr>
              <p:nvPr>
                <p:ph idx="1"/>
              </p:nvPr>
            </p:nvSpPr>
            <p:spPr>
              <a:blipFill>
                <a:blip r:embed="rId2"/>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CCAC345A-8F47-43C8-AF37-9FEB26E7A2E6}"/>
              </a:ext>
            </a:extLst>
          </p:cNvPr>
          <p:cNvSpPr>
            <a:spLocks noGrp="1"/>
          </p:cNvSpPr>
          <p:nvPr>
            <p:ph type="sldNum" sz="quarter" idx="12"/>
          </p:nvPr>
        </p:nvSpPr>
        <p:spPr/>
        <p:txBody>
          <a:bodyPr/>
          <a:lstStyle/>
          <a:p>
            <a:fld id="{69E57DC2-970A-4B3E-BB1C-7A09969E49DF}" type="slidenum">
              <a:rPr lang="en-US" smtClean="0"/>
              <a:t>31</a:t>
            </a:fld>
            <a:endParaRPr lang="en-US" dirty="0"/>
          </a:p>
        </p:txBody>
      </p:sp>
    </p:spTree>
    <p:extLst>
      <p:ext uri="{BB962C8B-B14F-4D97-AF65-F5344CB8AC3E}">
        <p14:creationId xmlns:p14="http://schemas.microsoft.com/office/powerpoint/2010/main" val="2643995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7B08C55-878A-48BC-8179-0CD7EEC887A1}"/>
              </a:ext>
            </a:extLst>
          </p:cNvPr>
          <p:cNvSpPr>
            <a:spLocks noGrp="1"/>
          </p:cNvSpPr>
          <p:nvPr>
            <p:ph type="title"/>
          </p:nvPr>
        </p:nvSpPr>
        <p:spPr>
          <a:xfrm>
            <a:off x="850900" y="379494"/>
            <a:ext cx="10273782" cy="1188720"/>
          </a:xfrm>
        </p:spPr>
        <p:txBody>
          <a:bodyPr/>
          <a:lstStyle/>
          <a:p>
            <a:r>
              <a:rPr lang="en-US" altLang="zh-TW" dirty="0"/>
              <a:t>Analytical Model – Performance Measure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E3AAD115-671C-490B-B11C-2EAA3F5C60EC}"/>
                  </a:ext>
                </a:extLst>
              </p:cNvPr>
              <p:cNvSpPr>
                <a:spLocks noGrp="1"/>
              </p:cNvSpPr>
              <p:nvPr>
                <p:ph idx="1"/>
              </p:nvPr>
            </p:nvSpPr>
            <p:spPr/>
            <p:txBody>
              <a:bodyPr>
                <a:normAutofit/>
              </a:bodyPr>
              <a:lstStyle/>
              <a:p>
                <a:pPr>
                  <a:spcBef>
                    <a:spcPts val="1200"/>
                  </a:spcBef>
                  <a:spcAft>
                    <a:spcPts val="1200"/>
                  </a:spcAft>
                </a:pPr>
                <a:r>
                  <a:rPr lang="en-US" altLang="zh-TW" dirty="0">
                    <a:effectLst/>
                    <a:latin typeface="Times New Roman" panose="02020603050405020304" pitchFamily="18" charset="0"/>
                    <a:ea typeface="新細明體" panose="02020500000000000000" pitchFamily="18" charset="-120"/>
                  </a:rPr>
                  <a:t>The impatient probability of HP/LP/overall</a:t>
                </a:r>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𝑚</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 =</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en-US" altLang="zh-TW" sz="2000" dirty="0"/>
              </a:p>
              <a:p>
                <a:pPr marL="0" indent="0">
                  <a:spcBef>
                    <a:spcPts val="1200"/>
                  </a:spcBef>
                  <a:spcAft>
                    <a:spcPts val="1200"/>
                  </a:spcAft>
                  <a:buNone/>
                </a:pPr>
                <a14:m>
                  <m:oMathPara xmlns:m="http://schemas.openxmlformats.org/officeDocument/2006/math">
                    <m:oMathParaPr>
                      <m:jc m:val="centerGroup"/>
                    </m:oMathParaPr>
                    <m:oMath xmlns:m="http://schemas.openxmlformats.org/officeDocument/2006/math">
                      <m:sSub>
                        <m:sSubPr>
                          <m:ctrlPr>
                            <a:rPr lang="zh-TW" altLang="zh-TW" sz="2000" i="1" smtClean="0">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𝑖𝑚</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f>
                        <m:fPr>
                          <m:ctrlPr>
                            <a:rPr lang="zh-TW" altLang="zh-TW" sz="2000" i="1">
                              <a:effectLst/>
                              <a:latin typeface="Cambria Math" panose="02040503050406030204" pitchFamily="18" charset="0"/>
                              <a:ea typeface="Cambria Math" panose="02040503050406030204" pitchFamily="18" charset="0"/>
                            </a:rPr>
                          </m:ctrlPr>
                        </m:fPr>
                        <m:num>
                          <m:sSub>
                            <m:sSubPr>
                              <m:ctrlPr>
                                <a:rPr lang="zh-TW" altLang="zh-TW" sz="2000" i="1">
                                  <a:effectLst/>
                                  <a:latin typeface="Cambria Math" panose="02040503050406030204" pitchFamily="18" charset="0"/>
                                  <a:ea typeface="Cambria Math" panose="02040503050406030204" pitchFamily="18" charset="0"/>
                                </a:rPr>
                              </m:ctrlPr>
                            </m:sSubPr>
                            <m:e>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𝛾</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𝑐</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num>
                        <m:den>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d>
                            <m:dPr>
                              <m:ctrlPr>
                                <a:rPr lang="zh-TW" altLang="zh-TW" sz="2000" i="1">
                                  <a:effectLst/>
                                  <a:latin typeface="Cambria Math" panose="02040503050406030204" pitchFamily="18" charset="0"/>
                                  <a:ea typeface="Cambria Math" panose="02040503050406030204" pitchFamily="18" charset="0"/>
                                </a:rPr>
                              </m:ctrlPr>
                            </m:d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e>
                          </m:d>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𝜆</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(1−</m:t>
                          </m:r>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𝑃</m:t>
                              </m:r>
                            </m:e>
                            <m:sub>
                              <m:sSub>
                                <m:sSubPr>
                                  <m:ctrlPr>
                                    <a:rPr lang="zh-TW" altLang="zh-TW" sz="2000" i="1">
                                      <a:effectLst/>
                                      <a:latin typeface="Cambria Math" panose="02040503050406030204" pitchFamily="18" charset="0"/>
                                      <a:ea typeface="Cambria Math" panose="02040503050406030204" pitchFamily="18" charset="0"/>
                                    </a:rPr>
                                  </m:ctrlPr>
                                </m:sSubPr>
                                <m:e>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𝑏</m:t>
                                  </m:r>
                                </m:e>
                                <m: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𝐿</m:t>
                                  </m:r>
                                </m:sub>
                              </m:sSub>
                            </m:sub>
                          </m:sSub>
                          <m:r>
                            <a:rPr lang="en-US" altLang="zh-TW" sz="2000" i="1">
                              <a:effectLst/>
                              <a:latin typeface="Cambria Math" panose="02040503050406030204" pitchFamily="18" charset="0"/>
                              <a:ea typeface="新細明體" panose="02020500000000000000" pitchFamily="18" charset="-120"/>
                              <a:cs typeface="Times New Roman" panose="02020603050405020304" pitchFamily="18" charset="0"/>
                            </a:rPr>
                            <m:t>)</m:t>
                          </m:r>
                        </m:den>
                      </m:f>
                    </m:oMath>
                  </m:oMathPara>
                </a14:m>
                <a:endParaRPr lang="zh-TW" altLang="en-US" sz="2000" dirty="0"/>
              </a:p>
            </p:txBody>
          </p:sp>
        </mc:Choice>
        <mc:Fallback xmlns="">
          <p:sp>
            <p:nvSpPr>
              <p:cNvPr id="3" name="內容版面配置區 2">
                <a:extLst>
                  <a:ext uri="{FF2B5EF4-FFF2-40B4-BE49-F238E27FC236}">
                    <a16:creationId xmlns:a16="http://schemas.microsoft.com/office/drawing/2014/main" id="{E3AAD115-671C-490B-B11C-2EAA3F5C60EC}"/>
                  </a:ext>
                </a:extLst>
              </p:cNvPr>
              <p:cNvSpPr>
                <a:spLocks noGrp="1" noRot="1" noChangeAspect="1" noMove="1" noResize="1" noEditPoints="1" noAdjustHandles="1" noChangeArrowheads="1" noChangeShapeType="1" noTextEdit="1"/>
              </p:cNvSpPr>
              <p:nvPr>
                <p:ph idx="1"/>
              </p:nvPr>
            </p:nvSpPr>
            <p:spPr>
              <a:blipFill>
                <a:blip r:embed="rId2"/>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45B227A-9D57-4220-A080-CB07D3DF5AA4}"/>
              </a:ext>
            </a:extLst>
          </p:cNvPr>
          <p:cNvSpPr>
            <a:spLocks noGrp="1"/>
          </p:cNvSpPr>
          <p:nvPr>
            <p:ph type="sldNum" sz="quarter" idx="12"/>
          </p:nvPr>
        </p:nvSpPr>
        <p:spPr/>
        <p:txBody>
          <a:bodyPr/>
          <a:lstStyle/>
          <a:p>
            <a:fld id="{69E57DC2-970A-4B3E-BB1C-7A09969E49DF}" type="slidenum">
              <a:rPr lang="en-US" smtClean="0"/>
              <a:t>32</a:t>
            </a:fld>
            <a:endParaRPr lang="en-US" dirty="0"/>
          </a:p>
        </p:txBody>
      </p:sp>
    </p:spTree>
    <p:extLst>
      <p:ext uri="{BB962C8B-B14F-4D97-AF65-F5344CB8AC3E}">
        <p14:creationId xmlns:p14="http://schemas.microsoft.com/office/powerpoint/2010/main" val="4121833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latin typeface="Times New Roman" panose="02020603050405020304" pitchFamily="18" charset="0"/>
                <a:cs typeface="Times New Roman" panose="02020603050405020304" pitchFamily="18" charset="0"/>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33</a:t>
            </a:fld>
            <a:endParaRPr lang="en-US" dirty="0"/>
          </a:p>
        </p:txBody>
      </p:sp>
    </p:spTree>
    <p:extLst>
      <p:ext uri="{BB962C8B-B14F-4D97-AF65-F5344CB8AC3E}">
        <p14:creationId xmlns:p14="http://schemas.microsoft.com/office/powerpoint/2010/main" val="3482879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A74411C-13EE-487E-9E07-D6A252997424}"/>
              </a:ext>
            </a:extLst>
          </p:cNvPr>
          <p:cNvSpPr>
            <a:spLocks noGrp="1"/>
          </p:cNvSpPr>
          <p:nvPr>
            <p:ph type="title"/>
          </p:nvPr>
        </p:nvSpPr>
        <p:spPr/>
        <p:txBody>
          <a:bodyPr/>
          <a:lstStyle/>
          <a:p>
            <a:r>
              <a:rPr lang="en-US" altLang="zh-TW" dirty="0"/>
              <a:t>Numerical Result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8BFB5CE5-42D3-4011-AB49-65E8FF412CA9}"/>
                  </a:ext>
                </a:extLst>
              </p:cNvPr>
              <p:cNvSpPr>
                <a:spLocks noGrp="1"/>
              </p:cNvSpPr>
              <p:nvPr>
                <p:ph idx="1"/>
              </p:nvPr>
            </p:nvSpPr>
            <p:spPr>
              <a:xfrm>
                <a:off x="850900" y="5966814"/>
                <a:ext cx="10490200" cy="511692"/>
              </a:xfrm>
            </p:spPr>
            <p:txBody>
              <a:bodyPr/>
              <a:lstStyle/>
              <a:p>
                <a14:m>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=20</m:t>
                    </m:r>
                  </m:oMath>
                </a14:m>
                <a:r>
                  <a:rPr lang="en-US" altLang="zh-TW" dirty="0"/>
                  <a:t>, </a:t>
                </a:r>
                <a14:m>
                  <m:oMath xmlns:m="http://schemas.openxmlformats.org/officeDocument/2006/math">
                    <m:r>
                      <a:rPr lang="en-US" altLang="zh-TW" b="0" i="1" smtClean="0">
                        <a:latin typeface="Cambria Math" panose="02040503050406030204" pitchFamily="18" charset="0"/>
                      </a:rPr>
                      <m:t>𝑏</m:t>
                    </m:r>
                    <m:r>
                      <a:rPr lang="en-US" altLang="zh-TW" b="0" i="1" smtClean="0">
                        <a:latin typeface="Cambria Math" panose="02040503050406030204" pitchFamily="18" charset="0"/>
                      </a:rPr>
                      <m:t>=5</m:t>
                    </m:r>
                  </m:oMath>
                </a14:m>
                <a:r>
                  <a:rPr lang="en-US" altLang="zh-TW" dirty="0"/>
                  <a:t> for all scenarios</a:t>
                </a:r>
              </a:p>
            </p:txBody>
          </p:sp>
        </mc:Choice>
        <mc:Fallback xmlns="">
          <p:sp>
            <p:nvSpPr>
              <p:cNvPr id="3" name="內容版面配置區 2">
                <a:extLst>
                  <a:ext uri="{FF2B5EF4-FFF2-40B4-BE49-F238E27FC236}">
                    <a16:creationId xmlns:a16="http://schemas.microsoft.com/office/drawing/2014/main" id="{8BFB5CE5-42D3-4011-AB49-65E8FF412CA9}"/>
                  </a:ext>
                </a:extLst>
              </p:cNvPr>
              <p:cNvSpPr>
                <a:spLocks noGrp="1" noRot="1" noChangeAspect="1" noMove="1" noResize="1" noEditPoints="1" noAdjustHandles="1" noChangeArrowheads="1" noChangeShapeType="1" noTextEdit="1"/>
              </p:cNvSpPr>
              <p:nvPr>
                <p:ph idx="1"/>
              </p:nvPr>
            </p:nvSpPr>
            <p:spPr>
              <a:xfrm>
                <a:off x="850900" y="5966814"/>
                <a:ext cx="10490200" cy="511692"/>
              </a:xfrm>
              <a:blipFill>
                <a:blip r:embed="rId3"/>
                <a:stretch>
                  <a:fillRect l="-814" t="-4762" b="-21429"/>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AE5348E-9D8D-4C05-A74A-53E26FBB9D9B}"/>
              </a:ext>
            </a:extLst>
          </p:cNvPr>
          <p:cNvSpPr>
            <a:spLocks noGrp="1"/>
          </p:cNvSpPr>
          <p:nvPr>
            <p:ph type="sldNum" sz="quarter" idx="12"/>
          </p:nvPr>
        </p:nvSpPr>
        <p:spPr/>
        <p:txBody>
          <a:bodyPr/>
          <a:lstStyle/>
          <a:p>
            <a:fld id="{69E57DC2-970A-4B3E-BB1C-7A09969E49DF}" type="slidenum">
              <a:rPr lang="en-US" smtClean="0"/>
              <a:t>34</a:t>
            </a:fld>
            <a:endParaRPr lang="en-US" dirty="0"/>
          </a:p>
        </p:txBody>
      </p:sp>
      <mc:AlternateContent xmlns:mc="http://schemas.openxmlformats.org/markup-compatibility/2006" xmlns:a14="http://schemas.microsoft.com/office/drawing/2010/main">
        <mc:Choice Requires="a14">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4217267894"/>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𝜆</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𝜆</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1</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𝜇</m:t>
                                    </m:r>
                                  </m:e>
                                  <m:sub>
                                    <m:sSub>
                                      <m:sSubPr>
                                        <m:ctrlPr>
                                          <a:rPr lang="zh-TW"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2</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=20</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 3 &amp; 4)</a:t>
                          </a:r>
                        </a:p>
                      </a:txBody>
                      <a:tcPr anchor="ctr">
                        <a:solidFill>
                          <a:schemeClr val="accent2">
                            <a:lumMod val="40000"/>
                            <a:lumOff val="60000"/>
                          </a:schemeClr>
                        </a:solidFill>
                      </a:tcPr>
                    </a:tc>
                    <a:tc rowSpan="2">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𝛾</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𝐻</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pPr algn="just"/>
                          <a14:m>
                            <m:oMathPara xmlns:m="http://schemas.openxmlformats.org/officeDocument/2006/math">
                              <m:oMathParaPr>
                                <m:jc m:val="centerGroup"/>
                              </m:oMathParaPr>
                              <m:oMath xmlns:m="http://schemas.openxmlformats.org/officeDocument/2006/math">
                                <m:sSub>
                                  <m:sSubPr>
                                    <m:ctrlPr>
                                      <a:rPr 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𝛾</m:t>
                                    </m:r>
                                  </m:e>
                                  <m:sub>
                                    <m:r>
                                      <a:rPr lang="en-US" sz="1800" i="1" kern="0">
                                        <a:effectLst/>
                                        <a:latin typeface="Cambria Math" panose="02040503050406030204" pitchFamily="18" charset="0"/>
                                        <a:ea typeface="標楷體" panose="03000509000000000000" pitchFamily="65" charset="-120"/>
                                        <a:cs typeface="Times New Roman" panose="02020603050405020304" pitchFamily="18" charset="0"/>
                                      </a:rPr>
                                      <m:t>𝐿</m:t>
                                    </m:r>
                                  </m:sub>
                                </m:sSub>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=0.5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𝛼</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tc>
                      <a:txBody>
                        <a:bodyPr/>
                        <a:lstStyle/>
                        <a:p>
                          <a:pPr algn="just"/>
                          <a14:m>
                            <m:oMathPara xmlns:m="http://schemas.openxmlformats.org/officeDocument/2006/math">
                              <m:oMathParaPr>
                                <m:jc m:val="centerGroup"/>
                              </m:oMathParaPr>
                              <m:oMath xmlns:m="http://schemas.openxmlformats.org/officeDocument/2006/math">
                                <m:r>
                                  <a:rPr lang="en-US" sz="1800" i="1" kern="0" smtClean="0">
                                    <a:effectLst/>
                                    <a:latin typeface="Cambria Math" panose="02040503050406030204" pitchFamily="18" charset="0"/>
                                    <a:ea typeface="標楷體" panose="03000509000000000000" pitchFamily="65" charset="-120"/>
                                    <a:cs typeface="Times New Roman" panose="02020603050405020304" pitchFamily="18" charset="0"/>
                                  </a:rPr>
                                  <m:t>𝛽</m:t>
                                </m:r>
                                <m:r>
                                  <a:rPr lang="en-US" sz="1800" b="0" i="1" kern="0" smtClean="0">
                                    <a:effectLst/>
                                    <a:latin typeface="Cambria Math" panose="02040503050406030204" pitchFamily="18" charset="0"/>
                                    <a:ea typeface="標楷體" panose="03000509000000000000" pitchFamily="65" charset="-120"/>
                                    <a:cs typeface="Times New Roman" panose="02020603050405020304" pitchFamily="18" charset="0"/>
                                  </a:rPr>
                                  <m:t>=15</m:t>
                                </m:r>
                              </m:oMath>
                            </m:oMathPara>
                          </a14:m>
                          <a:endParaRPr 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nchor="ctr">
                        <a:solidFill>
                          <a:schemeClr val="accent2">
                            <a:lumMod val="40000"/>
                            <a:lumOff val="60000"/>
                          </a:schemeClr>
                        </a:solidFill>
                      </a:tcPr>
                    </a:tc>
                    <a:extLst>
                      <a:ext uri="{0D108BD9-81ED-4DB2-BD59-A6C34878D82A}">
                        <a16:rowId xmlns:a16="http://schemas.microsoft.com/office/drawing/2014/main" val="2687900698"/>
                      </a:ext>
                    </a:extLst>
                  </a:tr>
                </a:tbl>
              </a:graphicData>
            </a:graphic>
          </p:graphicFrame>
        </mc:Choice>
        <mc:Fallback xmlns="">
          <p:graphicFrame>
            <p:nvGraphicFramePr>
              <p:cNvPr id="6" name="表格 8">
                <a:extLst>
                  <a:ext uri="{FF2B5EF4-FFF2-40B4-BE49-F238E27FC236}">
                    <a16:creationId xmlns:a16="http://schemas.microsoft.com/office/drawing/2014/main" id="{CB807F04-8426-4823-A341-31236D15BE50}"/>
                  </a:ext>
                </a:extLst>
              </p:cNvPr>
              <p:cNvGraphicFramePr>
                <a:graphicFrameLocks/>
              </p:cNvGraphicFramePr>
              <p:nvPr>
                <p:extLst>
                  <p:ext uri="{D42A27DB-BD31-4B8C-83A1-F6EECF244321}">
                    <p14:modId xmlns:p14="http://schemas.microsoft.com/office/powerpoint/2010/main" val="4217267894"/>
                  </p:ext>
                </p:extLst>
              </p:nvPr>
            </p:nvGraphicFramePr>
            <p:xfrm>
              <a:off x="830943" y="1568214"/>
              <a:ext cx="10490199" cy="4079240"/>
            </p:xfrm>
            <a:graphic>
              <a:graphicData uri="http://schemas.openxmlformats.org/drawingml/2006/table">
                <a:tbl>
                  <a:tblPr firstRow="1" bandRow="1">
                    <a:tableStyleId>{93296810-A885-4BE3-A3E7-6D5BEEA58F35}</a:tableStyleId>
                  </a:tblPr>
                  <a:tblGrid>
                    <a:gridCol w="3496733">
                      <a:extLst>
                        <a:ext uri="{9D8B030D-6E8A-4147-A177-3AD203B41FA5}">
                          <a16:colId xmlns:a16="http://schemas.microsoft.com/office/drawing/2014/main" val="2167618719"/>
                        </a:ext>
                      </a:extLst>
                    </a:gridCol>
                    <a:gridCol w="3496733">
                      <a:extLst>
                        <a:ext uri="{9D8B030D-6E8A-4147-A177-3AD203B41FA5}">
                          <a16:colId xmlns:a16="http://schemas.microsoft.com/office/drawing/2014/main" val="3322749879"/>
                        </a:ext>
                      </a:extLst>
                    </a:gridCol>
                    <a:gridCol w="3496733">
                      <a:extLst>
                        <a:ext uri="{9D8B030D-6E8A-4147-A177-3AD203B41FA5}">
                          <a16:colId xmlns:a16="http://schemas.microsoft.com/office/drawing/2014/main" val="3813883676"/>
                        </a:ext>
                      </a:extLst>
                    </a:gridCol>
                  </a:tblGrid>
                  <a:tr h="370840">
                    <a:tc>
                      <a:txBody>
                        <a:bodyPr/>
                        <a:lstStyle/>
                        <a:p>
                          <a:pPr algn="l"/>
                          <a:r>
                            <a:rPr lang="en-US" altLang="zh-TW" dirty="0">
                              <a:latin typeface="Times New Roman" panose="02020603050405020304" pitchFamily="18" charset="0"/>
                              <a:cs typeface="Times New Roman" panose="02020603050405020304" pitchFamily="18" charset="0"/>
                            </a:rPr>
                            <a:t>Description</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Single-class (scenario 1 &amp; 3)</a:t>
                          </a:r>
                          <a:endParaRPr lang="zh-TW" altLang="en-US"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TW" dirty="0">
                              <a:latin typeface="Times New Roman" panose="02020603050405020304" pitchFamily="18" charset="0"/>
                              <a:cs typeface="Times New Roman" panose="02020603050405020304" pitchFamily="18" charset="0"/>
                            </a:rPr>
                            <a:t>Two-class (scenario 2 &amp; 4)</a:t>
                          </a:r>
                          <a:endParaRPr lang="zh-TW" altLang="en-US"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51923091"/>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Arrival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54098" r="-100697" b="-411475"/>
                          </a:stretch>
                        </a:blipFill>
                      </a:tcPr>
                    </a:tc>
                    <a:tc>
                      <a:txBody>
                        <a:bodyPr/>
                        <a:lstStyle/>
                        <a:p>
                          <a:endParaRPr lang="zh-TW"/>
                        </a:p>
                      </a:txBody>
                      <a:tcPr marL="68580" marR="68580" marT="0" marB="0" anchor="ctr">
                        <a:blipFill>
                          <a:blip r:embed="rId4"/>
                          <a:stretch>
                            <a:fillRect l="-200174" t="-108197" r="-697" b="-922951"/>
                          </a:stretch>
                        </a:blipFill>
                      </a:tcPr>
                    </a:tc>
                    <a:extLst>
                      <a:ext uri="{0D108BD9-81ED-4DB2-BD59-A6C34878D82A}">
                        <a16:rowId xmlns:a16="http://schemas.microsoft.com/office/drawing/2014/main" val="1308490370"/>
                      </a:ext>
                    </a:extLst>
                  </a:tr>
                  <a:tr h="370840">
                    <a:tc vMerge="1">
                      <a:txBody>
                        <a:bodyPr/>
                        <a:lstStyle/>
                        <a:p>
                          <a:endParaRPr lang="zh-TW" altLang="en-US" dirty="0"/>
                        </a:p>
                      </a:txBody>
                      <a:tcP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208197" r="-697" b="-822951"/>
                          </a:stretch>
                        </a:blipFill>
                      </a:tcPr>
                    </a:tc>
                    <a:extLst>
                      <a:ext uri="{0D108BD9-81ED-4DB2-BD59-A6C34878D82A}">
                        <a16:rowId xmlns:a16="http://schemas.microsoft.com/office/drawing/2014/main" val="274032544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Block generation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154098" r="-100697" b="-311475"/>
                          </a:stretch>
                        </a:blipFill>
                      </a:tcPr>
                    </a:tc>
                    <a:tc>
                      <a:txBody>
                        <a:bodyPr/>
                        <a:lstStyle/>
                        <a:p>
                          <a:endParaRPr lang="zh-TW"/>
                        </a:p>
                      </a:txBody>
                      <a:tcPr marL="68580" marR="68580" marT="0" marB="0" anchor="ctr">
                        <a:blipFill>
                          <a:blip r:embed="rId4"/>
                          <a:stretch>
                            <a:fillRect l="-200174" t="-308197" r="-697" b="-722951"/>
                          </a:stretch>
                        </a:blipFill>
                      </a:tcPr>
                    </a:tc>
                    <a:extLst>
                      <a:ext uri="{0D108BD9-81ED-4DB2-BD59-A6C34878D82A}">
                        <a16:rowId xmlns:a16="http://schemas.microsoft.com/office/drawing/2014/main" val="274297438"/>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408197" r="-697" b="-622951"/>
                          </a:stretch>
                        </a:blipFill>
                      </a:tcPr>
                    </a:tc>
                    <a:extLst>
                      <a:ext uri="{0D108BD9-81ED-4DB2-BD59-A6C34878D82A}">
                        <a16:rowId xmlns:a16="http://schemas.microsoft.com/office/drawing/2014/main" val="3074134209"/>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Consensus rate</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256198" r="-100697" b="-214050"/>
                          </a:stretch>
                        </a:blipFill>
                      </a:tcPr>
                    </a:tc>
                    <a:tc>
                      <a:txBody>
                        <a:bodyPr/>
                        <a:lstStyle/>
                        <a:p>
                          <a:endParaRPr lang="zh-TW"/>
                        </a:p>
                      </a:txBody>
                      <a:tcPr marL="68580" marR="68580" marT="0" marB="0" anchor="ctr">
                        <a:blipFill>
                          <a:blip r:embed="rId4"/>
                          <a:stretch>
                            <a:fillRect l="-200174" t="-516667" r="-697" b="-533333"/>
                          </a:stretch>
                        </a:blipFill>
                      </a:tcPr>
                    </a:tc>
                    <a:extLst>
                      <a:ext uri="{0D108BD9-81ED-4DB2-BD59-A6C34878D82A}">
                        <a16:rowId xmlns:a16="http://schemas.microsoft.com/office/drawing/2014/main" val="1672213989"/>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606557" r="-697" b="-424590"/>
                          </a:stretch>
                        </a:blipFill>
                      </a:tcPr>
                    </a:tc>
                    <a:extLst>
                      <a:ext uri="{0D108BD9-81ED-4DB2-BD59-A6C34878D82A}">
                        <a16:rowId xmlns:a16="http://schemas.microsoft.com/office/drawing/2014/main" val="2527837142"/>
                      </a:ext>
                    </a:extLst>
                  </a:tr>
                  <a:tr h="370840">
                    <a:tc rowSpan="2">
                      <a:txBody>
                        <a:bodyPr/>
                        <a:lstStyle/>
                        <a:p>
                          <a:pPr algn="l"/>
                          <a:r>
                            <a:rPr lang="en-US" altLang="zh-TW" dirty="0">
                              <a:latin typeface="Times New Roman" panose="02020603050405020304" pitchFamily="18" charset="0"/>
                              <a:cs typeface="Times New Roman" panose="02020603050405020304" pitchFamily="18" charset="0"/>
                            </a:rPr>
                            <a:t>Impatience rate (scenario 3 &amp; 4)</a:t>
                          </a:r>
                        </a:p>
                      </a:txBody>
                      <a:tcPr anchor="ctr">
                        <a:solidFill>
                          <a:schemeClr val="accent2">
                            <a:lumMod val="40000"/>
                            <a:lumOff val="60000"/>
                          </a:schemeClr>
                        </a:solidFill>
                      </a:tcPr>
                    </a:tc>
                    <a:tc rowSpan="2">
                      <a:txBody>
                        <a:bodyPr/>
                        <a:lstStyle/>
                        <a:p>
                          <a:endParaRPr lang="zh-TW"/>
                        </a:p>
                      </a:txBody>
                      <a:tcPr marL="68580" marR="68580" marT="0" marB="0" anchor="ctr">
                        <a:blipFill>
                          <a:blip r:embed="rId4"/>
                          <a:stretch>
                            <a:fillRect l="-100174" t="-353279" r="-100697" b="-112295"/>
                          </a:stretch>
                        </a:blipFill>
                      </a:tcPr>
                    </a:tc>
                    <a:tc>
                      <a:txBody>
                        <a:bodyPr/>
                        <a:lstStyle/>
                        <a:p>
                          <a:endParaRPr lang="zh-TW"/>
                        </a:p>
                      </a:txBody>
                      <a:tcPr marL="68580" marR="68580" marT="0" marB="0" anchor="ctr">
                        <a:blipFill>
                          <a:blip r:embed="rId4"/>
                          <a:stretch>
                            <a:fillRect l="-200174" t="-706557" r="-697" b="-324590"/>
                          </a:stretch>
                        </a:blipFill>
                      </a:tcPr>
                    </a:tc>
                    <a:extLst>
                      <a:ext uri="{0D108BD9-81ED-4DB2-BD59-A6C34878D82A}">
                        <a16:rowId xmlns:a16="http://schemas.microsoft.com/office/drawing/2014/main" val="3014779752"/>
                      </a:ext>
                    </a:extLst>
                  </a:tr>
                  <a:tr h="370840">
                    <a:tc vMerge="1">
                      <a:txBody>
                        <a:bodyPr/>
                        <a:lstStyle/>
                        <a:p>
                          <a:pPr algn="l"/>
                          <a:endParaRPr lang="zh-TW" altLang="en-US" dirty="0"/>
                        </a:p>
                      </a:txBody>
                      <a:tcPr anchor="ctr">
                        <a:noFill/>
                      </a:tcPr>
                    </a:tc>
                    <a:tc vMerge="1">
                      <a:txBody>
                        <a:bodyPr/>
                        <a:lstStyle/>
                        <a:p>
                          <a:endParaRPr lang="zh-TW" altLang="en-US"/>
                        </a:p>
                      </a:txBody>
                      <a:tcPr>
                        <a:noFill/>
                      </a:tcPr>
                    </a:tc>
                    <a:tc>
                      <a:txBody>
                        <a:bodyPr/>
                        <a:lstStyle/>
                        <a:p>
                          <a:endParaRPr lang="zh-TW"/>
                        </a:p>
                      </a:txBody>
                      <a:tcPr marL="68580" marR="68580" marT="0" marB="0" anchor="ctr">
                        <a:blipFill>
                          <a:blip r:embed="rId4"/>
                          <a:stretch>
                            <a:fillRect l="-200174" t="-806557" r="-697" b="-224590"/>
                          </a:stretch>
                        </a:blipFill>
                      </a:tcPr>
                    </a:tc>
                    <a:extLst>
                      <a:ext uri="{0D108BD9-81ED-4DB2-BD59-A6C34878D82A}">
                        <a16:rowId xmlns:a16="http://schemas.microsoft.com/office/drawing/2014/main" val="3437238711"/>
                      </a:ext>
                    </a:extLst>
                  </a:tr>
                  <a:tr h="370840">
                    <a:tc>
                      <a:txBody>
                        <a:bodyPr/>
                        <a:lstStyle/>
                        <a:p>
                          <a:pPr algn="l"/>
                          <a:r>
                            <a:rPr lang="en-US" altLang="zh-TW" dirty="0">
                              <a:latin typeface="Times New Roman" panose="02020603050405020304" pitchFamily="18" charset="0"/>
                              <a:cs typeface="Times New Roman" panose="02020603050405020304" pitchFamily="18" charset="0"/>
                            </a:rPr>
                            <a:t>Transition rate (ON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OFF)</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906557" r="-100697" b="-124590"/>
                          </a:stretch>
                        </a:blipFill>
                      </a:tcPr>
                    </a:tc>
                    <a:tc>
                      <a:txBody>
                        <a:bodyPr/>
                        <a:lstStyle/>
                        <a:p>
                          <a:endParaRPr lang="zh-TW"/>
                        </a:p>
                      </a:txBody>
                      <a:tcPr marL="68580" marR="68580" marT="0" marB="0" anchor="ctr">
                        <a:blipFill>
                          <a:blip r:embed="rId4"/>
                          <a:stretch>
                            <a:fillRect l="-200174" t="-906557" r="-697" b="-124590"/>
                          </a:stretch>
                        </a:blipFill>
                      </a:tcPr>
                    </a:tc>
                    <a:extLst>
                      <a:ext uri="{0D108BD9-81ED-4DB2-BD59-A6C34878D82A}">
                        <a16:rowId xmlns:a16="http://schemas.microsoft.com/office/drawing/2014/main" val="11558853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latin typeface="Times New Roman" panose="02020603050405020304" pitchFamily="18" charset="0"/>
                              <a:cs typeface="Times New Roman" panose="02020603050405020304" pitchFamily="18" charset="0"/>
                            </a:rPr>
                            <a:t>Transition rate (OFF </a:t>
                          </a:r>
                          <a:r>
                            <a:rPr lang="ja-JP" altLang="en-US"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 </a:t>
                          </a:r>
                          <a:r>
                            <a:rPr lang="en-US" altLang="zh-TW" dirty="0">
                              <a:latin typeface="Times New Roman" panose="02020603050405020304" pitchFamily="18" charset="0"/>
                              <a:cs typeface="Times New Roman" panose="02020603050405020304" pitchFamily="18" charset="0"/>
                            </a:rPr>
                            <a:t>ON)</a:t>
                          </a:r>
                          <a:endParaRPr lang="zh-TW" altLang="en-US" dirty="0">
                            <a:latin typeface="Times New Roman" panose="02020603050405020304" pitchFamily="18" charset="0"/>
                            <a:cs typeface="Times New Roman" panose="02020603050405020304" pitchFamily="18" charset="0"/>
                          </a:endParaRPr>
                        </a:p>
                      </a:txBody>
                      <a:tcPr anchor="ctr">
                        <a:solidFill>
                          <a:schemeClr val="accent2">
                            <a:lumMod val="40000"/>
                            <a:lumOff val="60000"/>
                          </a:schemeClr>
                        </a:solidFill>
                      </a:tcPr>
                    </a:tc>
                    <a:tc>
                      <a:txBody>
                        <a:bodyPr/>
                        <a:lstStyle/>
                        <a:p>
                          <a:endParaRPr lang="zh-TW"/>
                        </a:p>
                      </a:txBody>
                      <a:tcPr marL="68580" marR="68580" marT="0" marB="0" anchor="ctr">
                        <a:blipFill>
                          <a:blip r:embed="rId4"/>
                          <a:stretch>
                            <a:fillRect l="-100174" t="-1006557" r="-100697" b="-24590"/>
                          </a:stretch>
                        </a:blipFill>
                      </a:tcPr>
                    </a:tc>
                    <a:tc>
                      <a:txBody>
                        <a:bodyPr/>
                        <a:lstStyle/>
                        <a:p>
                          <a:endParaRPr lang="zh-TW"/>
                        </a:p>
                      </a:txBody>
                      <a:tcPr marL="68580" marR="68580" marT="0" marB="0" anchor="ctr">
                        <a:blipFill>
                          <a:blip r:embed="rId4"/>
                          <a:stretch>
                            <a:fillRect l="-200174" t="-1006557" r="-697" b="-24590"/>
                          </a:stretch>
                        </a:blipFill>
                      </a:tcPr>
                    </a:tc>
                    <a:extLst>
                      <a:ext uri="{0D108BD9-81ED-4DB2-BD59-A6C34878D82A}">
                        <a16:rowId xmlns:a16="http://schemas.microsoft.com/office/drawing/2014/main" val="2687900698"/>
                      </a:ext>
                    </a:extLst>
                  </a:tr>
                </a:tbl>
              </a:graphicData>
            </a:graphic>
          </p:graphicFrame>
        </mc:Fallback>
      </mc:AlternateContent>
    </p:spTree>
    <p:extLst>
      <p:ext uri="{BB962C8B-B14F-4D97-AF65-F5344CB8AC3E}">
        <p14:creationId xmlns:p14="http://schemas.microsoft.com/office/powerpoint/2010/main" val="2000393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1</a:t>
            </a:r>
            <a:r>
              <a:rPr lang="zh-TW" altLang="en-US" dirty="0"/>
              <a:t> </a:t>
            </a:r>
            <a:r>
              <a:rPr lang="en-US" altLang="zh-TW" dirty="0"/>
              <a:t>vs 3</a:t>
            </a:r>
            <a:endParaRPr lang="zh-TW" altLang="en-US"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35</a:t>
            </a:fld>
            <a:endParaRPr lang="en-US" dirty="0"/>
          </a:p>
        </p:txBody>
      </p:sp>
      <p:graphicFrame>
        <p:nvGraphicFramePr>
          <p:cNvPr id="10" name="圖表 9">
            <a:extLst>
              <a:ext uri="{FF2B5EF4-FFF2-40B4-BE49-F238E27FC236}">
                <a16:creationId xmlns:a16="http://schemas.microsoft.com/office/drawing/2014/main" id="{F59F5765-30D7-4BDC-ACD1-297197F0375E}"/>
              </a:ext>
            </a:extLst>
          </p:cNvPr>
          <p:cNvGraphicFramePr/>
          <p:nvPr>
            <p:extLst>
              <p:ext uri="{D42A27DB-BD31-4B8C-83A1-F6EECF244321}">
                <p14:modId xmlns:p14="http://schemas.microsoft.com/office/powerpoint/2010/main" val="3110655822"/>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圖表 10">
            <a:extLst>
              <a:ext uri="{FF2B5EF4-FFF2-40B4-BE49-F238E27FC236}">
                <a16:creationId xmlns:a16="http://schemas.microsoft.com/office/drawing/2014/main" id="{4D329C76-2F65-4308-8957-F47F36D5A693}"/>
              </a:ext>
            </a:extLst>
          </p:cNvPr>
          <p:cNvGraphicFramePr/>
          <p:nvPr>
            <p:extLst>
              <p:ext uri="{D42A27DB-BD31-4B8C-83A1-F6EECF244321}">
                <p14:modId xmlns:p14="http://schemas.microsoft.com/office/powerpoint/2010/main" val="531049193"/>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75704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36</a:t>
            </a:fld>
            <a:endParaRPr lang="en-US" dirty="0"/>
          </a:p>
        </p:txBody>
      </p:sp>
      <p:graphicFrame>
        <p:nvGraphicFramePr>
          <p:cNvPr id="6" name="圖表 5">
            <a:extLst>
              <a:ext uri="{FF2B5EF4-FFF2-40B4-BE49-F238E27FC236}">
                <a16:creationId xmlns:a16="http://schemas.microsoft.com/office/drawing/2014/main" id="{5C328963-E5B9-47BA-968B-7EA3AF2978CB}"/>
              </a:ext>
            </a:extLst>
          </p:cNvPr>
          <p:cNvGraphicFramePr/>
          <p:nvPr>
            <p:extLst>
              <p:ext uri="{D42A27DB-BD31-4B8C-83A1-F6EECF244321}">
                <p14:modId xmlns:p14="http://schemas.microsoft.com/office/powerpoint/2010/main" val="1261111955"/>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圖表 6">
            <a:extLst>
              <a:ext uri="{FF2B5EF4-FFF2-40B4-BE49-F238E27FC236}">
                <a16:creationId xmlns:a16="http://schemas.microsoft.com/office/drawing/2014/main" id="{7809302D-53C9-4989-8611-85F18117900D}"/>
              </a:ext>
            </a:extLst>
          </p:cNvPr>
          <p:cNvGraphicFramePr/>
          <p:nvPr>
            <p:extLst>
              <p:ext uri="{D42A27DB-BD31-4B8C-83A1-F6EECF244321}">
                <p14:modId xmlns:p14="http://schemas.microsoft.com/office/powerpoint/2010/main" val="280863293"/>
              </p:ext>
            </p:extLst>
          </p:nvPr>
        </p:nvGraphicFramePr>
        <p:xfrm>
          <a:off x="6204856"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sp>
        <p:nvSpPr>
          <p:cNvPr id="13" name="標題 1">
            <a:extLst>
              <a:ext uri="{FF2B5EF4-FFF2-40B4-BE49-F238E27FC236}">
                <a16:creationId xmlns:a16="http://schemas.microsoft.com/office/drawing/2014/main" id="{1CA757BE-BB13-4B20-AEDC-CD0C2DEF4C25}"/>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1</a:t>
            </a:r>
            <a:r>
              <a:rPr lang="zh-TW" altLang="en-US" dirty="0"/>
              <a:t> </a:t>
            </a:r>
            <a:r>
              <a:rPr lang="en-US" altLang="zh-TW" dirty="0"/>
              <a:t>vs 3</a:t>
            </a:r>
            <a:endParaRPr lang="zh-TW" altLang="en-US" dirty="0"/>
          </a:p>
        </p:txBody>
      </p:sp>
    </p:spTree>
    <p:extLst>
      <p:ext uri="{BB962C8B-B14F-4D97-AF65-F5344CB8AC3E}">
        <p14:creationId xmlns:p14="http://schemas.microsoft.com/office/powerpoint/2010/main" val="1779277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37</a:t>
            </a:fld>
            <a:endParaRPr lang="en-US" dirty="0"/>
          </a:p>
        </p:txBody>
      </p:sp>
      <p:graphicFrame>
        <p:nvGraphicFramePr>
          <p:cNvPr id="8" name="圖表 7">
            <a:extLst>
              <a:ext uri="{FF2B5EF4-FFF2-40B4-BE49-F238E27FC236}">
                <a16:creationId xmlns:a16="http://schemas.microsoft.com/office/drawing/2014/main" id="{3413F31B-5EF0-4430-8B75-DC06F9127916}"/>
              </a:ext>
            </a:extLst>
          </p:cNvPr>
          <p:cNvGraphicFramePr/>
          <p:nvPr>
            <p:extLst>
              <p:ext uri="{D42A27DB-BD31-4B8C-83A1-F6EECF244321}">
                <p14:modId xmlns:p14="http://schemas.microsoft.com/office/powerpoint/2010/main" val="2725174785"/>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圖表 8">
            <a:extLst>
              <a:ext uri="{FF2B5EF4-FFF2-40B4-BE49-F238E27FC236}">
                <a16:creationId xmlns:a16="http://schemas.microsoft.com/office/drawing/2014/main" id="{548E1F41-6D3F-4B9A-99CE-51A805F6D651}"/>
              </a:ext>
            </a:extLst>
          </p:cNvPr>
          <p:cNvGraphicFramePr/>
          <p:nvPr>
            <p:extLst>
              <p:ext uri="{D42A27DB-BD31-4B8C-83A1-F6EECF244321}">
                <p14:modId xmlns:p14="http://schemas.microsoft.com/office/powerpoint/2010/main" val="1594890305"/>
              </p:ext>
            </p:extLst>
          </p:nvPr>
        </p:nvGraphicFramePr>
        <p:xfrm>
          <a:off x="6204855"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sp>
        <p:nvSpPr>
          <p:cNvPr id="10" name="標題 1">
            <a:extLst>
              <a:ext uri="{FF2B5EF4-FFF2-40B4-BE49-F238E27FC236}">
                <a16:creationId xmlns:a16="http://schemas.microsoft.com/office/drawing/2014/main" id="{F2484F7B-83D3-404B-B270-748ECBD3B312}"/>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1</a:t>
            </a:r>
            <a:r>
              <a:rPr lang="zh-TW" altLang="en-US" dirty="0"/>
              <a:t> </a:t>
            </a:r>
            <a:r>
              <a:rPr lang="en-US" altLang="zh-TW" dirty="0"/>
              <a:t>vs 3</a:t>
            </a:r>
            <a:endParaRPr lang="zh-TW" altLang="en-US" dirty="0"/>
          </a:p>
        </p:txBody>
      </p:sp>
    </p:spTree>
    <p:extLst>
      <p:ext uri="{BB962C8B-B14F-4D97-AF65-F5344CB8AC3E}">
        <p14:creationId xmlns:p14="http://schemas.microsoft.com/office/powerpoint/2010/main" val="3268760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2</a:t>
            </a:r>
            <a:r>
              <a:rPr lang="zh-TW" altLang="en-US" dirty="0"/>
              <a:t> </a:t>
            </a:r>
            <a:r>
              <a:rPr lang="en-US" altLang="zh-TW" dirty="0"/>
              <a:t>vs 4</a:t>
            </a:r>
            <a:endParaRPr lang="zh-TW" altLang="en-US" dirty="0"/>
          </a:p>
        </p:txBody>
      </p:sp>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38</a:t>
            </a:fld>
            <a:endParaRPr lang="en-US" dirty="0"/>
          </a:p>
        </p:txBody>
      </p:sp>
      <p:graphicFrame>
        <p:nvGraphicFramePr>
          <p:cNvPr id="6" name="圖表 5">
            <a:extLst>
              <a:ext uri="{FF2B5EF4-FFF2-40B4-BE49-F238E27FC236}">
                <a16:creationId xmlns:a16="http://schemas.microsoft.com/office/drawing/2014/main" id="{1E02F5A2-4B2F-4D75-A567-69C77F6C619D}"/>
              </a:ext>
            </a:extLst>
          </p:cNvPr>
          <p:cNvGraphicFramePr/>
          <p:nvPr>
            <p:extLst>
              <p:ext uri="{D42A27DB-BD31-4B8C-83A1-F6EECF244321}">
                <p14:modId xmlns:p14="http://schemas.microsoft.com/office/powerpoint/2010/main" val="2193979466"/>
              </p:ext>
            </p:extLst>
          </p:nvPr>
        </p:nvGraphicFramePr>
        <p:xfrm>
          <a:off x="227144" y="2308892"/>
          <a:ext cx="576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圖表 6">
            <a:extLst>
              <a:ext uri="{FF2B5EF4-FFF2-40B4-BE49-F238E27FC236}">
                <a16:creationId xmlns:a16="http://schemas.microsoft.com/office/drawing/2014/main" id="{5EAE85DA-C35F-4512-B24B-54565C5FF96C}"/>
              </a:ext>
            </a:extLst>
          </p:cNvPr>
          <p:cNvGraphicFramePr/>
          <p:nvPr>
            <p:extLst>
              <p:ext uri="{D42A27DB-BD31-4B8C-83A1-F6EECF244321}">
                <p14:modId xmlns:p14="http://schemas.microsoft.com/office/powerpoint/2010/main" val="393868797"/>
              </p:ext>
            </p:extLst>
          </p:nvPr>
        </p:nvGraphicFramePr>
        <p:xfrm>
          <a:off x="6204858"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18301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39</a:t>
            </a:fld>
            <a:endParaRPr lang="en-US" dirty="0"/>
          </a:p>
        </p:txBody>
      </p:sp>
      <p:sp>
        <p:nvSpPr>
          <p:cNvPr id="13" name="標題 1">
            <a:extLst>
              <a:ext uri="{FF2B5EF4-FFF2-40B4-BE49-F238E27FC236}">
                <a16:creationId xmlns:a16="http://schemas.microsoft.com/office/drawing/2014/main" id="{1CA757BE-BB13-4B20-AEDC-CD0C2DEF4C25}"/>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2</a:t>
            </a:r>
            <a:r>
              <a:rPr lang="zh-TW" altLang="en-US" dirty="0"/>
              <a:t> </a:t>
            </a:r>
            <a:r>
              <a:rPr lang="en-US" altLang="zh-TW" dirty="0"/>
              <a:t>vs 4</a:t>
            </a:r>
            <a:endParaRPr lang="zh-TW" altLang="en-US" dirty="0"/>
          </a:p>
        </p:txBody>
      </p:sp>
      <p:graphicFrame>
        <p:nvGraphicFramePr>
          <p:cNvPr id="8" name="圖表 7">
            <a:extLst>
              <a:ext uri="{FF2B5EF4-FFF2-40B4-BE49-F238E27FC236}">
                <a16:creationId xmlns:a16="http://schemas.microsoft.com/office/drawing/2014/main" id="{03CBF620-1E37-4172-93D9-D3B0D468936E}"/>
              </a:ext>
            </a:extLst>
          </p:cNvPr>
          <p:cNvGraphicFramePr/>
          <p:nvPr>
            <p:extLst>
              <p:ext uri="{D42A27DB-BD31-4B8C-83A1-F6EECF244321}">
                <p14:modId xmlns:p14="http://schemas.microsoft.com/office/powerpoint/2010/main" val="1029000438"/>
              </p:ext>
            </p:extLst>
          </p:nvPr>
        </p:nvGraphicFramePr>
        <p:xfrm>
          <a:off x="227145" y="2308892"/>
          <a:ext cx="576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圖表 8">
            <a:extLst>
              <a:ext uri="{FF2B5EF4-FFF2-40B4-BE49-F238E27FC236}">
                <a16:creationId xmlns:a16="http://schemas.microsoft.com/office/drawing/2014/main" id="{A2A136A0-1D19-44BE-A02C-6384EB0C4C09}"/>
              </a:ext>
            </a:extLst>
          </p:cNvPr>
          <p:cNvGraphicFramePr/>
          <p:nvPr>
            <p:extLst>
              <p:ext uri="{D42A27DB-BD31-4B8C-83A1-F6EECF244321}">
                <p14:modId xmlns:p14="http://schemas.microsoft.com/office/powerpoint/2010/main" val="1683583664"/>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87918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E95446-60B2-49FD-9DB0-43476B140F81}"/>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D52F5F52-243B-4DFA-A631-4A2A1EE482CA}"/>
              </a:ext>
            </a:extLst>
          </p:cNvPr>
          <p:cNvSpPr>
            <a:spLocks noGrp="1"/>
          </p:cNvSpPr>
          <p:nvPr>
            <p:ph idx="1"/>
          </p:nvPr>
        </p:nvSpPr>
        <p:spPr>
          <a:xfrm>
            <a:off x="861848" y="1959365"/>
            <a:ext cx="10468304" cy="3867404"/>
          </a:xfrm>
        </p:spPr>
        <p:txBody>
          <a:bodyPr anchor="ctr">
            <a:normAutofit/>
          </a:bodyPr>
          <a:lstStyle/>
          <a:p>
            <a:pPr algn="just">
              <a:spcBef>
                <a:spcPts val="1200"/>
              </a:spcBef>
              <a:spcAft>
                <a:spcPts val="1200"/>
              </a:spcAft>
            </a:pPr>
            <a:r>
              <a:rPr lang="en-US" altLang="zh-TW" dirty="0"/>
              <a:t>Blockchain is a foundational infrastructure for digital trust and decentralized system</a:t>
            </a:r>
          </a:p>
          <a:p>
            <a:pPr lvl="1" algn="just">
              <a:spcBef>
                <a:spcPts val="1200"/>
              </a:spcBef>
              <a:spcAft>
                <a:spcPts val="1200"/>
              </a:spcAft>
            </a:pPr>
            <a:r>
              <a:rPr lang="en-US" altLang="zh-TW" sz="2400" dirty="0"/>
              <a:t>Decentralization, transparency, and immutability</a:t>
            </a:r>
          </a:p>
          <a:p>
            <a:pPr lvl="1" algn="just">
              <a:spcBef>
                <a:spcPts val="1200"/>
              </a:spcBef>
              <a:spcAft>
                <a:spcPts val="1200"/>
              </a:spcAft>
            </a:pPr>
            <a:r>
              <a:rPr lang="en-US" altLang="zh-TW" sz="2400" dirty="0"/>
              <a:t>Bit coin,</a:t>
            </a:r>
            <a:r>
              <a:rPr lang="zh-TW" altLang="en-US" sz="2400" dirty="0"/>
              <a:t> </a:t>
            </a:r>
            <a:r>
              <a:rPr lang="en-US" altLang="zh-TW" sz="2400" dirty="0"/>
              <a:t>finance</a:t>
            </a:r>
            <a:r>
              <a:rPr lang="zh-TW" altLang="en-US" sz="2400" dirty="0"/>
              <a:t> </a:t>
            </a:r>
            <a:r>
              <a:rPr lang="en-US" altLang="zh-TW" sz="2400" dirty="0"/>
              <a:t>healthcare</a:t>
            </a:r>
            <a:r>
              <a:rPr lang="zh-TW" altLang="en-US" sz="2400" dirty="0"/>
              <a:t> </a:t>
            </a:r>
            <a:r>
              <a:rPr lang="en-US" altLang="zh-TW" sz="2400" dirty="0"/>
              <a:t>media logistics energy</a:t>
            </a:r>
          </a:p>
          <a:p>
            <a:pPr algn="just">
              <a:spcBef>
                <a:spcPts val="1200"/>
              </a:spcBef>
              <a:spcAft>
                <a:spcPts val="1200"/>
              </a:spcAft>
            </a:pPr>
            <a:r>
              <a:rPr lang="en-US" altLang="zh-TW" dirty="0"/>
              <a:t>Interoperability</a:t>
            </a:r>
            <a:r>
              <a:rPr lang="zh-TW" altLang="en-US" dirty="0"/>
              <a:t> → </a:t>
            </a:r>
            <a:r>
              <a:rPr lang="en-US" altLang="zh-TW" dirty="0"/>
              <a:t>Cross-chain bridges</a:t>
            </a:r>
          </a:p>
        </p:txBody>
      </p:sp>
      <p:sp>
        <p:nvSpPr>
          <p:cNvPr id="4" name="投影片編號版面配置區 3">
            <a:extLst>
              <a:ext uri="{FF2B5EF4-FFF2-40B4-BE49-F238E27FC236}">
                <a16:creationId xmlns:a16="http://schemas.microsoft.com/office/drawing/2014/main" id="{4B685C6A-1E0B-4328-8398-12DE0DB7EB95}"/>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34680226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40</a:t>
            </a:fld>
            <a:endParaRPr lang="en-US" dirty="0"/>
          </a:p>
        </p:txBody>
      </p:sp>
      <p:sp>
        <p:nvSpPr>
          <p:cNvPr id="10" name="標題 1">
            <a:extLst>
              <a:ext uri="{FF2B5EF4-FFF2-40B4-BE49-F238E27FC236}">
                <a16:creationId xmlns:a16="http://schemas.microsoft.com/office/drawing/2014/main" id="{F2484F7B-83D3-404B-B270-748ECBD3B312}"/>
              </a:ext>
            </a:extLst>
          </p:cNvPr>
          <p:cNvSpPr>
            <a:spLocks noGrp="1"/>
          </p:cNvSpPr>
          <p:nvPr>
            <p:ph type="title"/>
          </p:nvPr>
        </p:nvSpPr>
        <p:spPr>
          <a:xfrm>
            <a:off x="850899" y="379494"/>
            <a:ext cx="8151587" cy="1188720"/>
          </a:xfrm>
        </p:spPr>
        <p:txBody>
          <a:bodyPr/>
          <a:lstStyle/>
          <a:p>
            <a:r>
              <a:rPr lang="en-US" altLang="zh-TW" dirty="0"/>
              <a:t>Numerical Result –</a:t>
            </a:r>
            <a:r>
              <a:rPr lang="zh-TW" altLang="en-US" dirty="0"/>
              <a:t> </a:t>
            </a:r>
            <a:r>
              <a:rPr lang="en-US" altLang="zh-TW" dirty="0"/>
              <a:t>scenario 2</a:t>
            </a:r>
            <a:r>
              <a:rPr lang="zh-TW" altLang="en-US" dirty="0"/>
              <a:t> </a:t>
            </a:r>
            <a:r>
              <a:rPr lang="en-US" altLang="zh-TW" dirty="0"/>
              <a:t>vs 4</a:t>
            </a:r>
            <a:endParaRPr lang="zh-TW" altLang="en-US" dirty="0"/>
          </a:p>
        </p:txBody>
      </p:sp>
      <p:graphicFrame>
        <p:nvGraphicFramePr>
          <p:cNvPr id="7" name="圖表 6">
            <a:extLst>
              <a:ext uri="{FF2B5EF4-FFF2-40B4-BE49-F238E27FC236}">
                <a16:creationId xmlns:a16="http://schemas.microsoft.com/office/drawing/2014/main" id="{F8DA1821-786D-48FC-A202-20F5AA44B150}"/>
              </a:ext>
            </a:extLst>
          </p:cNvPr>
          <p:cNvGraphicFramePr/>
          <p:nvPr>
            <p:extLst>
              <p:ext uri="{D42A27DB-BD31-4B8C-83A1-F6EECF244321}">
                <p14:modId xmlns:p14="http://schemas.microsoft.com/office/powerpoint/2010/main" val="3395242700"/>
              </p:ext>
            </p:extLst>
          </p:nvPr>
        </p:nvGraphicFramePr>
        <p:xfrm>
          <a:off x="227146" y="2308892"/>
          <a:ext cx="5760000" cy="36000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圖表 10">
            <a:extLst>
              <a:ext uri="{FF2B5EF4-FFF2-40B4-BE49-F238E27FC236}">
                <a16:creationId xmlns:a16="http://schemas.microsoft.com/office/drawing/2014/main" id="{348E3578-A25E-45C1-BCB9-0DACB0EF438D}"/>
              </a:ext>
            </a:extLst>
          </p:cNvPr>
          <p:cNvGraphicFramePr/>
          <p:nvPr>
            <p:extLst>
              <p:ext uri="{D42A27DB-BD31-4B8C-83A1-F6EECF244321}">
                <p14:modId xmlns:p14="http://schemas.microsoft.com/office/powerpoint/2010/main" val="970333393"/>
              </p:ext>
            </p:extLst>
          </p:nvPr>
        </p:nvGraphicFramePr>
        <p:xfrm>
          <a:off x="6204854"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4793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725558"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b="1" i="0" dirty="0">
                    <a:latin typeface="+mj-lt"/>
                  </a:rPr>
                  <a:t> </a:t>
                </a:r>
                <a:r>
                  <a:rPr lang="en-US" altLang="zh-TW" b="1" i="0" dirty="0"/>
                  <a:t>vs.</a:t>
                </a:r>
                <a:r>
                  <a:rPr lang="en-US" altLang="zh-TW" b="1" i="0" dirty="0">
                    <a:latin typeface="+mj-lt"/>
                  </a:rPr>
                  <a:t>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𝑳</m:t>
                        </m:r>
                      </m:e>
                      <m:sub>
                        <m:r>
                          <a:rPr lang="en-US" altLang="zh-TW" b="1" i="1" smtClean="0">
                            <a:latin typeface="Cambria Math" panose="02040503050406030204" pitchFamily="18" charset="0"/>
                          </a:rPr>
                          <m:t>𝒃</m:t>
                        </m:r>
                      </m:sub>
                    </m:sSub>
                  </m:oMath>
                </a14:m>
                <a:endParaRPr lang="zh-TW" altLang="en-US" i="1"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725558" cy="1188720"/>
              </a:xfrm>
              <a:blipFill>
                <a:blip r:embed="rId2"/>
                <a:stretch>
                  <a:fillRect l="-145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41</a:t>
            </a:fld>
            <a:endParaRPr lang="en-US" dirty="0"/>
          </a:p>
        </p:txBody>
      </p:sp>
      <p:graphicFrame>
        <p:nvGraphicFramePr>
          <p:cNvPr id="7" name="圖表 6">
            <a:extLst>
              <a:ext uri="{FF2B5EF4-FFF2-40B4-BE49-F238E27FC236}">
                <a16:creationId xmlns:a16="http://schemas.microsoft.com/office/drawing/2014/main" id="{5C328963-E5B9-47BA-968B-7EA3AF2978CB}"/>
              </a:ext>
            </a:extLst>
          </p:cNvPr>
          <p:cNvGraphicFramePr/>
          <p:nvPr>
            <p:extLst>
              <p:ext uri="{D42A27DB-BD31-4B8C-83A1-F6EECF244321}">
                <p14:modId xmlns:p14="http://schemas.microsoft.com/office/powerpoint/2010/main" val="487916343"/>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03CBF620-1E37-4172-93D9-D3B0D468936E}"/>
              </a:ext>
            </a:extLst>
          </p:cNvPr>
          <p:cNvGraphicFramePr/>
          <p:nvPr>
            <p:extLst>
              <p:ext uri="{D42A27DB-BD31-4B8C-83A1-F6EECF244321}">
                <p14:modId xmlns:p14="http://schemas.microsoft.com/office/powerpoint/2010/main" val="2132272979"/>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867788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899" y="379494"/>
                <a:ext cx="6965044" cy="1188720"/>
              </a:xfrm>
            </p:spPr>
            <p:txBody>
              <a:bodyPr/>
              <a:lstStyle/>
              <a:p>
                <a:r>
                  <a:rPr lang="en-US" altLang="zh-TW" dirty="0"/>
                  <a:t>Numerical Result - </a:t>
                </a:r>
                <a14:m>
                  <m:oMath xmlns:m="http://schemas.openxmlformats.org/officeDocument/2006/math">
                    <m:r>
                      <a:rPr lang="en-US" altLang="zh-TW" b="1" i="1" smtClean="0">
                        <a:latin typeface="Cambria Math" panose="02040503050406030204" pitchFamily="18" charset="0"/>
                      </a:rPr>
                      <m:t>𝒃</m:t>
                    </m:r>
                  </m:oMath>
                </a14:m>
                <a:r>
                  <a:rPr lang="en-US" altLang="zh-TW" dirty="0"/>
                  <a:t> 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𝑻</m:t>
                        </m:r>
                      </m:e>
                      <m:sub>
                        <m:r>
                          <a:rPr lang="en-US" altLang="zh-TW" b="1" i="1" smtClean="0">
                            <a:latin typeface="Cambria Math" panose="02040503050406030204" pitchFamily="18" charset="0"/>
                          </a:rPr>
                          <m:t>𝒉</m:t>
                        </m:r>
                      </m:sub>
                    </m:sSub>
                  </m:oMath>
                </a14:m>
                <a:endParaRPr lang="zh-TW" altLang="en-US"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899" y="379494"/>
                <a:ext cx="6965044" cy="1188720"/>
              </a:xfrm>
              <a:blipFill>
                <a:blip r:embed="rId2"/>
                <a:stretch>
                  <a:fillRect l="-140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42</a:t>
            </a:fld>
            <a:endParaRPr lang="en-US" dirty="0"/>
          </a:p>
        </p:txBody>
      </p:sp>
      <p:graphicFrame>
        <p:nvGraphicFramePr>
          <p:cNvPr id="6" name="圖表 5">
            <a:extLst>
              <a:ext uri="{FF2B5EF4-FFF2-40B4-BE49-F238E27FC236}">
                <a16:creationId xmlns:a16="http://schemas.microsoft.com/office/drawing/2014/main" id="{D5041A10-9017-4FC8-93D6-8BE402D064BC}"/>
              </a:ext>
            </a:extLst>
          </p:cNvPr>
          <p:cNvGraphicFramePr/>
          <p:nvPr>
            <p:extLst>
              <p:ext uri="{D42A27DB-BD31-4B8C-83A1-F6EECF244321}">
                <p14:modId xmlns:p14="http://schemas.microsoft.com/office/powerpoint/2010/main" val="3928167338"/>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圖表 8">
            <a:extLst>
              <a:ext uri="{FF2B5EF4-FFF2-40B4-BE49-F238E27FC236}">
                <a16:creationId xmlns:a16="http://schemas.microsoft.com/office/drawing/2014/main" id="{39F7A84C-74DF-494B-9D26-BE0A40468697}"/>
              </a:ext>
            </a:extLst>
          </p:cNvPr>
          <p:cNvGraphicFramePr/>
          <p:nvPr>
            <p:extLst>
              <p:ext uri="{D42A27DB-BD31-4B8C-83A1-F6EECF244321}">
                <p14:modId xmlns:p14="http://schemas.microsoft.com/office/powerpoint/2010/main" val="3725469527"/>
              </p:ext>
            </p:extLst>
          </p:nvPr>
        </p:nvGraphicFramePr>
        <p:xfrm>
          <a:off x="6204857"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317167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標題 1">
                <a:extLst>
                  <a:ext uri="{FF2B5EF4-FFF2-40B4-BE49-F238E27FC236}">
                    <a16:creationId xmlns:a16="http://schemas.microsoft.com/office/drawing/2014/main" id="{123EEE5B-203D-4F52-A56D-4C6E90A137CA}"/>
                  </a:ext>
                </a:extLst>
              </p:cNvPr>
              <p:cNvSpPr>
                <a:spLocks noGrp="1"/>
              </p:cNvSpPr>
              <p:nvPr>
                <p:ph type="title"/>
              </p:nvPr>
            </p:nvSpPr>
            <p:spPr>
              <a:xfrm>
                <a:off x="850900" y="379494"/>
                <a:ext cx="10045700" cy="1188720"/>
              </a:xfrm>
            </p:spPr>
            <p:txBody>
              <a:bodyPr/>
              <a:lstStyle/>
              <a:p>
                <a:r>
                  <a:rPr lang="en-US" altLang="zh-TW" dirty="0"/>
                  <a:t>Numerical Result -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𝝀</m:t>
                        </m:r>
                      </m:e>
                      <m:sub>
                        <m:r>
                          <a:rPr lang="en-US" altLang="zh-TW" b="1" i="1" smtClean="0">
                            <a:latin typeface="Cambria Math" panose="02040503050406030204" pitchFamily="18" charset="0"/>
                          </a:rPr>
                          <m:t>𝑯</m:t>
                        </m:r>
                      </m:sub>
                    </m:sSub>
                  </m:oMath>
                </a14:m>
                <a:r>
                  <a:rPr lang="zh-TW" altLang="en-US" dirty="0"/>
                  <a:t> </a:t>
                </a:r>
                <a:r>
                  <a:rPr lang="en-US" altLang="zh-TW" dirty="0"/>
                  <a:t>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𝑾</m:t>
                        </m:r>
                      </m:e>
                      <m:sub>
                        <m:r>
                          <a:rPr lang="en-US" altLang="zh-TW" b="1" i="1" smtClean="0">
                            <a:latin typeface="Cambria Math" panose="02040503050406030204" pitchFamily="18" charset="0"/>
                          </a:rPr>
                          <m:t>𝒃</m:t>
                        </m:r>
                      </m:sub>
                    </m:sSub>
                  </m:oMath>
                </a14:m>
                <a:r>
                  <a:rPr lang="zh-TW" altLang="en-US" dirty="0"/>
                  <a:t> </a:t>
                </a:r>
                <a:r>
                  <a:rPr lang="en-US" altLang="zh-TW" dirty="0"/>
                  <a:t>/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𝝁</m:t>
                        </m:r>
                      </m:e>
                      <m:sub>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𝟐</m:t>
                            </m:r>
                          </m:e>
                          <m:sub>
                            <m:r>
                              <a:rPr lang="en-US" altLang="zh-TW" b="1" i="1" smtClean="0">
                                <a:latin typeface="Cambria Math" panose="02040503050406030204" pitchFamily="18" charset="0"/>
                              </a:rPr>
                              <m:t>𝑯</m:t>
                            </m:r>
                          </m:sub>
                        </m:sSub>
                      </m:sub>
                    </m:sSub>
                  </m:oMath>
                </a14:m>
                <a:r>
                  <a:rPr lang="zh-TW" altLang="en-US" dirty="0"/>
                  <a:t> </a:t>
                </a:r>
                <a:r>
                  <a:rPr lang="en-US" altLang="zh-TW" dirty="0"/>
                  <a:t>vs. </a:t>
                </a:r>
                <a14:m>
                  <m:oMath xmlns:m="http://schemas.openxmlformats.org/officeDocument/2006/math">
                    <m:sSub>
                      <m:sSubPr>
                        <m:ctrlPr>
                          <a:rPr lang="en-US" altLang="zh-TW" b="1" i="1" smtClean="0">
                            <a:latin typeface="Cambria Math" panose="02040503050406030204" pitchFamily="18" charset="0"/>
                          </a:rPr>
                        </m:ctrlPr>
                      </m:sSubPr>
                      <m:e>
                        <m:r>
                          <a:rPr lang="en-US" altLang="zh-TW" b="1" i="1" smtClean="0">
                            <a:latin typeface="Cambria Math" panose="02040503050406030204" pitchFamily="18" charset="0"/>
                          </a:rPr>
                          <m:t>𝑳</m:t>
                        </m:r>
                      </m:e>
                      <m:sub>
                        <m:r>
                          <a:rPr lang="en-US" altLang="zh-TW" b="1" i="1" smtClean="0">
                            <a:latin typeface="Cambria Math" panose="02040503050406030204" pitchFamily="18" charset="0"/>
                          </a:rPr>
                          <m:t>𝒃</m:t>
                        </m:r>
                      </m:sub>
                    </m:sSub>
                  </m:oMath>
                </a14:m>
                <a:endParaRPr lang="zh-TW" altLang="en-US" dirty="0"/>
              </a:p>
            </p:txBody>
          </p:sp>
        </mc:Choice>
        <mc:Fallback xmlns="">
          <p:sp>
            <p:nvSpPr>
              <p:cNvPr id="2" name="標題 1">
                <a:extLst>
                  <a:ext uri="{FF2B5EF4-FFF2-40B4-BE49-F238E27FC236}">
                    <a16:creationId xmlns:a16="http://schemas.microsoft.com/office/drawing/2014/main" id="{123EEE5B-203D-4F52-A56D-4C6E90A137CA}"/>
                  </a:ext>
                </a:extLst>
              </p:cNvPr>
              <p:cNvSpPr>
                <a:spLocks noGrp="1" noRot="1" noChangeAspect="1" noMove="1" noResize="1" noEditPoints="1" noAdjustHandles="1" noChangeArrowheads="1" noChangeShapeType="1" noTextEdit="1"/>
              </p:cNvSpPr>
              <p:nvPr>
                <p:ph type="title"/>
              </p:nvPr>
            </p:nvSpPr>
            <p:spPr>
              <a:xfrm>
                <a:off x="850900" y="379494"/>
                <a:ext cx="10045700" cy="1188720"/>
              </a:xfrm>
              <a:blipFill>
                <a:blip r:embed="rId2"/>
                <a:stretch>
                  <a:fillRect l="-97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CB5442C-3B94-4307-8820-28D1D76ECBD3}"/>
              </a:ext>
            </a:extLst>
          </p:cNvPr>
          <p:cNvSpPr>
            <a:spLocks noGrp="1"/>
          </p:cNvSpPr>
          <p:nvPr>
            <p:ph type="sldNum" sz="quarter" idx="12"/>
          </p:nvPr>
        </p:nvSpPr>
        <p:spPr/>
        <p:txBody>
          <a:bodyPr/>
          <a:lstStyle/>
          <a:p>
            <a:fld id="{69E57DC2-970A-4B3E-BB1C-7A09969E49DF}" type="slidenum">
              <a:rPr lang="en-US" smtClean="0"/>
              <a:t>43</a:t>
            </a:fld>
            <a:endParaRPr lang="en-US" dirty="0"/>
          </a:p>
        </p:txBody>
      </p:sp>
      <p:graphicFrame>
        <p:nvGraphicFramePr>
          <p:cNvPr id="7" name="圖表 6">
            <a:extLst>
              <a:ext uri="{FF2B5EF4-FFF2-40B4-BE49-F238E27FC236}">
                <a16:creationId xmlns:a16="http://schemas.microsoft.com/office/drawing/2014/main" id="{A3477E95-FD91-485D-BABA-977649ABC7C6}"/>
              </a:ext>
            </a:extLst>
          </p:cNvPr>
          <p:cNvGraphicFramePr/>
          <p:nvPr>
            <p:extLst>
              <p:ext uri="{D42A27DB-BD31-4B8C-83A1-F6EECF244321}">
                <p14:modId xmlns:p14="http://schemas.microsoft.com/office/powerpoint/2010/main" val="1437126828"/>
              </p:ext>
            </p:extLst>
          </p:nvPr>
        </p:nvGraphicFramePr>
        <p:xfrm>
          <a:off x="227143" y="2308892"/>
          <a:ext cx="5760000"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a:extLst>
              <a:ext uri="{FF2B5EF4-FFF2-40B4-BE49-F238E27FC236}">
                <a16:creationId xmlns:a16="http://schemas.microsoft.com/office/drawing/2014/main" id="{0E893C24-8A95-4870-88E0-A528FEE63FD0}"/>
              </a:ext>
            </a:extLst>
          </p:cNvPr>
          <p:cNvGraphicFramePr/>
          <p:nvPr>
            <p:extLst>
              <p:ext uri="{D42A27DB-BD31-4B8C-83A1-F6EECF244321}">
                <p14:modId xmlns:p14="http://schemas.microsoft.com/office/powerpoint/2010/main" val="1593832487"/>
              </p:ext>
            </p:extLst>
          </p:nvPr>
        </p:nvGraphicFramePr>
        <p:xfrm>
          <a:off x="6204859" y="2308892"/>
          <a:ext cx="5760000" cy="360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590394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solidFill>
                  <a:schemeClr val="bg1">
                    <a:lumMod val="65000"/>
                  </a:schemeClr>
                </a:solidFill>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latin typeface="Times New Roman" panose="02020603050405020304" pitchFamily="18" charset="0"/>
                <a:cs typeface="Times New Roman" panose="02020603050405020304" pitchFamily="18" charset="0"/>
              </a:rPr>
              <a:t>Conclusions and Future Works</a:t>
            </a:r>
            <a:endParaRPr lang="zh-TW" altLang="zh-TW" sz="2800" dirty="0">
              <a:latin typeface="Times New Roman" panose="02020603050405020304" pitchFamily="18" charset="0"/>
              <a:cs typeface="Times New Roman" panose="02020603050405020304" pitchFamily="18" charset="0"/>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44</a:t>
            </a:fld>
            <a:endParaRPr lang="en-US" dirty="0"/>
          </a:p>
        </p:txBody>
      </p:sp>
    </p:spTree>
    <p:extLst>
      <p:ext uri="{BB962C8B-B14F-4D97-AF65-F5344CB8AC3E}">
        <p14:creationId xmlns:p14="http://schemas.microsoft.com/office/powerpoint/2010/main" val="264090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900" y="1774307"/>
                <a:ext cx="10490200" cy="4258555"/>
              </a:xfrm>
            </p:spPr>
            <p:txBody>
              <a:bodyPr>
                <a:noAutofit/>
              </a:bodyPr>
              <a:lstStyle/>
              <a:p>
                <a:pPr marL="342900" indent="-342900">
                  <a:spcBef>
                    <a:spcPts val="600"/>
                  </a:spcBef>
                  <a:spcAft>
                    <a:spcPts val="600"/>
                  </a:spcAft>
                  <a:buFont typeface="+mj-lt"/>
                  <a:buAutoNum type="arabicPeriod"/>
                </a:pPr>
                <a:r>
                  <a:rPr lang="en-US" altLang="zh-TW" b="1" dirty="0">
                    <a:ea typeface="新細明體" panose="02020500000000000000" pitchFamily="18" charset="-120"/>
                  </a:rPr>
                  <a:t>Effect of block size</a:t>
                </a:r>
              </a:p>
              <a:p>
                <a:pPr lvl="1">
                  <a:spcBef>
                    <a:spcPts val="600"/>
                  </a:spcBef>
                  <a:spcAft>
                    <a:spcPts val="600"/>
                  </a:spcAft>
                </a:pPr>
                <a:r>
                  <a:rPr lang="en-US" altLang="zh-TW" sz="2400" dirty="0">
                    <a:ea typeface="新細明體" panose="02020500000000000000" pitchFamily="18" charset="-120"/>
                  </a:rPr>
                  <a:t>A</a:t>
                </a:r>
                <a:r>
                  <a:rPr lang="en-US" altLang="zh-TW" sz="2400" dirty="0">
                    <a:effectLst/>
                    <a:ea typeface="新細明體" panose="02020500000000000000" pitchFamily="18" charset="-120"/>
                  </a:rPr>
                  <a:t>s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rPr>
                      <m:t>𝑏</m:t>
                    </m:r>
                  </m:oMath>
                </a14:m>
                <a:r>
                  <a:rPr lang="en-US" altLang="zh-TW" sz="2400" dirty="0">
                    <a:effectLst/>
                    <a:ea typeface="新細明體" panose="02020500000000000000" pitchFamily="18" charset="-120"/>
                  </a:rPr>
                  <a:t> increases, </a:t>
                </a:r>
                <a14:m>
                  <m:oMath xmlns:m="http://schemas.openxmlformats.org/officeDocument/2006/math">
                    <m:sSub>
                      <m:sSubPr>
                        <m:ctrlPr>
                          <a:rPr lang="zh-TW" altLang="zh-TW" sz="2400" i="1">
                            <a:effectLst/>
                            <a:latin typeface="Cambria Math" panose="02040503050406030204" pitchFamily="18" charset="0"/>
                            <a:ea typeface="Cambria Math" panose="02040503050406030204" pitchFamily="18" charset="0"/>
                          </a:rPr>
                        </m:ctrlPr>
                      </m:sSubPr>
                      <m:e>
                        <m:r>
                          <a:rPr lang="en-US" altLang="zh-TW" sz="2400" i="1">
                            <a:effectLst/>
                            <a:latin typeface="Cambria Math" panose="02040503050406030204" pitchFamily="18" charset="0"/>
                            <a:ea typeface="新細明體" panose="02020500000000000000" pitchFamily="18" charset="-120"/>
                          </a:rPr>
                          <m:t>𝐿</m:t>
                        </m:r>
                      </m:e>
                      <m:sub>
                        <m:r>
                          <a:rPr lang="en-US" altLang="zh-TW" sz="2400" i="1">
                            <a:effectLst/>
                            <a:latin typeface="Cambria Math" panose="02040503050406030204" pitchFamily="18" charset="0"/>
                            <a:ea typeface="新細明體" panose="02020500000000000000" pitchFamily="18" charset="-120"/>
                          </a:rPr>
                          <m:t>𝑏</m:t>
                        </m:r>
                      </m:sub>
                    </m:sSub>
                  </m:oMath>
                </a14:m>
                <a:r>
                  <a:rPr lang="en-US" altLang="zh-TW" sz="2400" dirty="0">
                    <a:effectLst/>
                    <a:ea typeface="新細明體" panose="02020500000000000000" pitchFamily="18" charset="-120"/>
                  </a:rPr>
                  <a:t> initially grows but eventually stabilizes around a constant value. (in all scenarios)</a:t>
                </a:r>
              </a:p>
              <a:p>
                <a:pPr lvl="1">
                  <a:spcBef>
                    <a:spcPts val="600"/>
                  </a:spcBef>
                  <a:spcAft>
                    <a:spcPts val="600"/>
                  </a:spcAft>
                </a:pPr>
                <a14:m>
                  <m:oMath xmlns:m="http://schemas.openxmlformats.org/officeDocument/2006/math">
                    <m:sSub>
                      <m:sSubPr>
                        <m:ctrlPr>
                          <a:rPr lang="zh-TW" altLang="zh-TW" sz="24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𝑇</m:t>
                        </m:r>
                      </m:e>
                      <m:sub>
                        <m:sSub>
                          <m:sSubPr>
                            <m:ctrlPr>
                              <a:rPr lang="zh-TW" altLang="zh-TW" sz="2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h</m:t>
                            </m:r>
                          </m:e>
                          <m:sub>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𝐻</m:t>
                            </m:r>
                          </m:sub>
                        </m:sSub>
                      </m:sub>
                    </m:sSub>
                  </m:oMath>
                </a14:m>
                <a:r>
                  <a:rPr lang="en-US" altLang="zh-TW" sz="2400" dirty="0">
                    <a:effectLst/>
                    <a:latin typeface="Times New Roman" panose="02020603050405020304" pitchFamily="18" charset="0"/>
                    <a:ea typeface="新細明體" panose="02020500000000000000" pitchFamily="18" charset="-120"/>
                  </a:rPr>
                  <a:t> increases with </a:t>
                </a:r>
                <a14:m>
                  <m:oMath xmlns:m="http://schemas.openxmlformats.org/officeDocument/2006/math">
                    <m:r>
                      <a:rPr lang="en-US" altLang="zh-TW" sz="2400" i="1">
                        <a:effectLst/>
                        <a:latin typeface="Cambria Math" panose="02040503050406030204" pitchFamily="18" charset="0"/>
                        <a:ea typeface="新細明體" panose="02020500000000000000" pitchFamily="18" charset="-120"/>
                        <a:cs typeface="Times New Roman" panose="02020603050405020304" pitchFamily="18" charset="0"/>
                      </a:rPr>
                      <m:t>𝑏</m:t>
                    </m:r>
                  </m:oMath>
                </a14:m>
                <a:r>
                  <a:rPr lang="en-US" altLang="zh-TW" sz="2400" dirty="0">
                    <a:effectLst/>
                    <a:latin typeface="Times New Roman" panose="02020603050405020304" pitchFamily="18" charset="0"/>
                    <a:ea typeface="新細明體" panose="02020500000000000000" pitchFamily="18" charset="-120"/>
                  </a:rPr>
                  <a:t> but the increase gradually slows down. (in scenario 2 &amp; 4)</a:t>
                </a:r>
                <a:endParaRPr lang="en-US" altLang="zh-TW" sz="2400" dirty="0">
                  <a:effectLst/>
                  <a:ea typeface="新細明體" panose="02020500000000000000" pitchFamily="18" charset="-120"/>
                </a:endParaRPr>
              </a:p>
              <a:p>
                <a:pPr marL="342900" indent="-342900">
                  <a:spcBef>
                    <a:spcPts val="600"/>
                  </a:spcBef>
                  <a:spcAft>
                    <a:spcPts val="600"/>
                  </a:spcAft>
                  <a:buFont typeface="+mj-lt"/>
                  <a:buAutoNum type="arabicPeriod"/>
                </a:pPr>
                <a:r>
                  <a:rPr lang="en-US" altLang="zh-TW" b="1" kern="100" dirty="0">
                    <a:effectLst/>
                    <a:ea typeface="新細明體" panose="02020500000000000000" pitchFamily="18" charset="-120"/>
                  </a:rPr>
                  <a:t>Effect of HP arrival rate</a:t>
                </a:r>
              </a:p>
              <a:p>
                <a:pPr lvl="1">
                  <a:spcBef>
                    <a:spcPts val="600"/>
                  </a:spcBef>
                  <a:spcAft>
                    <a:spcPts val="600"/>
                  </a:spcAft>
                </a:pP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and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 remains constant.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shows a downward trend.</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AF4F6E4A-0807-4474-A452-ADF6DF938506}"/>
                  </a:ext>
                </a:extLst>
              </p:cNvPr>
              <p:cNvSpPr>
                <a:spLocks noGrp="1" noRot="1" noChangeAspect="1" noMove="1" noResize="1" noEditPoints="1" noAdjustHandles="1" noChangeArrowheads="1" noChangeShapeType="1" noTextEdit="1"/>
              </p:cNvSpPr>
              <p:nvPr>
                <p:ph idx="1"/>
              </p:nvPr>
            </p:nvSpPr>
            <p:spPr>
              <a:xfrm>
                <a:off x="850900" y="1774307"/>
                <a:ext cx="10490200" cy="4258555"/>
              </a:xfrm>
              <a:blipFill>
                <a:blip r:embed="rId3"/>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45</a:t>
            </a:fld>
            <a:endParaRPr lang="en-US" dirty="0"/>
          </a:p>
        </p:txBody>
      </p:sp>
    </p:spTree>
    <p:extLst>
      <p:ext uri="{BB962C8B-B14F-4D97-AF65-F5344CB8AC3E}">
        <p14:creationId xmlns:p14="http://schemas.microsoft.com/office/powerpoint/2010/main" val="24105058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F2D238-20BC-4180-AE46-38FCCF86084D}"/>
              </a:ext>
            </a:extLst>
          </p:cNvPr>
          <p:cNvSpPr>
            <a:spLocks noGrp="1"/>
          </p:cNvSpPr>
          <p:nvPr>
            <p:ph type="title"/>
          </p:nvPr>
        </p:nvSpPr>
        <p:spPr/>
        <p:txBody>
          <a:bodyPr/>
          <a:lstStyle/>
          <a:p>
            <a:r>
              <a:rPr lang="en-US" altLang="zh-TW" dirty="0"/>
              <a:t>Conclusion</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9DE52471-1C6D-4152-BCE3-985028AD9D07}"/>
                  </a:ext>
                </a:extLst>
              </p:cNvPr>
              <p:cNvSpPr>
                <a:spLocks noGrp="1"/>
              </p:cNvSpPr>
              <p:nvPr>
                <p:ph idx="1"/>
              </p:nvPr>
            </p:nvSpPr>
            <p:spPr/>
            <p:txBody>
              <a:bodyPr>
                <a:normAutofit/>
              </a:bodyPr>
              <a:lstStyle/>
              <a:p>
                <a:pPr marL="457200" indent="-457200">
                  <a:spcBef>
                    <a:spcPts val="600"/>
                  </a:spcBef>
                  <a:spcAft>
                    <a:spcPts val="600"/>
                  </a:spcAft>
                  <a:buFont typeface="+mj-lt"/>
                  <a:buAutoNum type="arabicPeriod" startAt="3"/>
                </a:pPr>
                <a:r>
                  <a:rPr lang="en-US" altLang="zh-TW" b="1" kern="100" dirty="0">
                    <a:effectLst/>
                    <a:ea typeface="新細明體" panose="02020500000000000000" pitchFamily="18" charset="-120"/>
                  </a:rPr>
                  <a:t>Effect of HP consensus rate</a:t>
                </a:r>
              </a:p>
              <a:p>
                <a:pPr lvl="1">
                  <a:spcBef>
                    <a:spcPts val="600"/>
                  </a:spcBef>
                  <a:spcAft>
                    <a:spcPts val="600"/>
                  </a:spcAft>
                </a:pPr>
                <a:r>
                  <a:rPr lang="en-US" altLang="zh-TW" sz="2400" kern="100" dirty="0">
                    <a:ea typeface="新細明體" panose="02020500000000000000" pitchFamily="18" charset="-120"/>
                  </a:rPr>
                  <a:t>I</a:t>
                </a:r>
                <a:r>
                  <a:rPr lang="en-US" altLang="zh-TW" sz="2400" kern="100" dirty="0">
                    <a:effectLst/>
                    <a:ea typeface="新細明體" panose="02020500000000000000" pitchFamily="18" charset="-120"/>
                  </a:rPr>
                  <a:t>ncreasing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𝜇</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kern="100">
                                <a:effectLst/>
                                <a:latin typeface="Cambria Math" panose="02040503050406030204" pitchFamily="18" charset="0"/>
                                <a:ea typeface="新細明體" panose="02020500000000000000" pitchFamily="18" charset="-120"/>
                              </a:rPr>
                              <m:t>2</m:t>
                            </m:r>
                          </m:e>
                          <m:sub>
                            <m:r>
                              <a:rPr lang="en-US" altLang="zh-TW" sz="2400" i="1" kern="100">
                                <a:effectLst/>
                                <a:latin typeface="Cambria Math" panose="02040503050406030204" pitchFamily="18" charset="0"/>
                                <a:ea typeface="新細明體" panose="02020500000000000000" pitchFamily="18" charset="-120"/>
                              </a:rPr>
                              <m:t>𝐻</m:t>
                            </m:r>
                          </m:sub>
                        </m:sSub>
                      </m:sub>
                    </m:sSub>
                  </m:oMath>
                </a14:m>
                <a:r>
                  <a:rPr lang="en-US" altLang="zh-TW" sz="2400" kern="100" dirty="0">
                    <a:effectLst/>
                    <a:ea typeface="新細明體" panose="02020500000000000000" pitchFamily="18" charset="-120"/>
                  </a:rPr>
                  <a:t> leads to an upward trend in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𝐿</m:t>
                        </m:r>
                      </m:e>
                      <m:sub>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𝑏</m:t>
                            </m:r>
                          </m:e>
                          <m:sub>
                            <m:r>
                              <a:rPr lang="en-US" altLang="zh-TW" sz="2400" i="1" kern="100">
                                <a:effectLst/>
                                <a:latin typeface="Cambria Math" panose="02040503050406030204" pitchFamily="18" charset="0"/>
                                <a:ea typeface="新細明體" panose="02020500000000000000" pitchFamily="18" charset="-120"/>
                              </a:rPr>
                              <m:t>𝐿</m:t>
                            </m:r>
                          </m:sub>
                        </m:sSub>
                      </m:sub>
                    </m:sSub>
                  </m:oMath>
                </a14:m>
                <a:r>
                  <a:rPr lang="en-US" altLang="zh-TW" sz="2400" kern="100" dirty="0">
                    <a:effectLst/>
                    <a:ea typeface="新細明體" panose="02020500000000000000" pitchFamily="18" charset="-120"/>
                  </a:rPr>
                  <a:t>.</a:t>
                </a:r>
                <a:r>
                  <a:rPr lang="en-US" altLang="zh-TW" sz="2400" dirty="0">
                    <a:ea typeface="新細明體" panose="02020500000000000000" pitchFamily="18" charset="-120"/>
                  </a:rPr>
                  <a:t> (in scenario 2 &amp; 4)</a:t>
                </a:r>
                <a:endParaRPr lang="en-US" altLang="zh-TW" sz="2400" kern="100" dirty="0">
                  <a:effectLst/>
                  <a:ea typeface="新細明體" panose="02020500000000000000" pitchFamily="18" charset="-120"/>
                </a:endParaRPr>
              </a:p>
              <a:p>
                <a:pPr marL="342900" indent="-342900">
                  <a:spcBef>
                    <a:spcPts val="600"/>
                  </a:spcBef>
                  <a:spcAft>
                    <a:spcPts val="600"/>
                  </a:spcAft>
                  <a:buFont typeface="+mj-lt"/>
                  <a:buAutoNum type="arabicPeriod" startAt="3"/>
                </a:pPr>
                <a:r>
                  <a:rPr lang="en-US" altLang="zh-TW" b="1" kern="100" dirty="0">
                    <a:effectLst/>
                    <a:ea typeface="新細明體" panose="02020500000000000000" pitchFamily="18" charset="-120"/>
                  </a:rPr>
                  <a:t>Benefit </a:t>
                </a:r>
                <a:r>
                  <a:rPr lang="en-US" altLang="zh-TW" b="1" kern="100" dirty="0">
                    <a:ea typeface="新細明體" panose="02020500000000000000" pitchFamily="18" charset="-120"/>
                  </a:rPr>
                  <a:t>of impatience mechanism</a:t>
                </a:r>
              </a:p>
              <a:p>
                <a:pPr lvl="1">
                  <a:spcBef>
                    <a:spcPts val="600"/>
                  </a:spcBef>
                  <a:spcAft>
                    <a:spcPts val="600"/>
                  </a:spcAft>
                </a:pPr>
                <a:r>
                  <a:rPr lang="en-US" altLang="zh-TW" sz="2400" kern="100" dirty="0">
                    <a:effectLst/>
                    <a:ea typeface="新細明體" panose="02020500000000000000" pitchFamily="18" charset="-120"/>
                  </a:rPr>
                  <a:t>Scenarios with impatience leads to improvements in most performance metrics compared to scenarios without impatience. </a:t>
                </a:r>
              </a:p>
              <a:p>
                <a:pPr lvl="1">
                  <a:spcBef>
                    <a:spcPts val="600"/>
                  </a:spcBef>
                  <a:spcAft>
                    <a:spcPts val="600"/>
                  </a:spcAft>
                </a:pPr>
                <a:r>
                  <a:rPr lang="en-US" altLang="zh-TW" sz="2400" kern="100" dirty="0">
                    <a:effectLst/>
                    <a:ea typeface="新細明體" panose="02020500000000000000" pitchFamily="18" charset="-120"/>
                  </a:rPr>
                  <a:t>Notably, however, </a:t>
                </a:r>
                <a14:m>
                  <m:oMath xmlns:m="http://schemas.openxmlformats.org/officeDocument/2006/math">
                    <m:sSub>
                      <m:sSubPr>
                        <m:ctrlPr>
                          <a:rPr lang="zh-TW" altLang="zh-TW" sz="2400" i="1" kern="100">
                            <a:effectLst/>
                            <a:latin typeface="Cambria Math" panose="02040503050406030204" pitchFamily="18" charset="0"/>
                            <a:ea typeface="Cambria Math" panose="02040503050406030204" pitchFamily="18" charset="0"/>
                          </a:rPr>
                        </m:ctrlPr>
                      </m:sSubPr>
                      <m:e>
                        <m:r>
                          <a:rPr lang="en-US" altLang="zh-TW" sz="2400" i="1" kern="100">
                            <a:effectLst/>
                            <a:latin typeface="Cambria Math" panose="02040503050406030204" pitchFamily="18" charset="0"/>
                            <a:ea typeface="新細明體" panose="02020500000000000000" pitchFamily="18" charset="-120"/>
                          </a:rPr>
                          <m:t>𝑊</m:t>
                        </m:r>
                      </m:e>
                      <m:sub>
                        <m:r>
                          <a:rPr lang="en-US" altLang="zh-TW" sz="2400" i="1" kern="100">
                            <a:effectLst/>
                            <a:latin typeface="Cambria Math" panose="02040503050406030204" pitchFamily="18" charset="0"/>
                            <a:ea typeface="新細明體" panose="02020500000000000000" pitchFamily="18" charset="-120"/>
                          </a:rPr>
                          <m:t>𝑏</m:t>
                        </m:r>
                      </m:sub>
                    </m:sSub>
                  </m:oMath>
                </a14:m>
                <a:r>
                  <a:rPr lang="en-US" altLang="zh-TW" sz="2400" kern="100" dirty="0">
                    <a:effectLst/>
                    <a:ea typeface="新細明體" panose="02020500000000000000" pitchFamily="18" charset="-120"/>
                  </a:rPr>
                  <a:t> remains unaffected by the impatience rate.</a:t>
                </a:r>
                <a:endParaRPr lang="zh-TW" altLang="zh-TW" sz="2400" kern="100" dirty="0">
                  <a:effectLst/>
                  <a:latin typeface="Calibri" panose="020F0502020204030204" pitchFamily="34" charset="0"/>
                  <a:ea typeface="新細明體" panose="02020500000000000000" pitchFamily="18" charset="-120"/>
                </a:endParaRPr>
              </a:p>
            </p:txBody>
          </p:sp>
        </mc:Choice>
        <mc:Fallback xmlns="">
          <p:sp>
            <p:nvSpPr>
              <p:cNvPr id="3" name="內容版面配置區 2">
                <a:extLst>
                  <a:ext uri="{FF2B5EF4-FFF2-40B4-BE49-F238E27FC236}">
                    <a16:creationId xmlns:a16="http://schemas.microsoft.com/office/drawing/2014/main" id="{9DE52471-1C6D-4152-BCE3-985028AD9D07}"/>
                  </a:ext>
                </a:extLst>
              </p:cNvPr>
              <p:cNvSpPr>
                <a:spLocks noGrp="1" noRot="1" noChangeAspect="1" noMove="1" noResize="1" noEditPoints="1" noAdjustHandles="1" noChangeArrowheads="1" noChangeShapeType="1" noTextEdit="1"/>
              </p:cNvSpPr>
              <p:nvPr>
                <p:ph idx="1"/>
              </p:nvPr>
            </p:nvSpPr>
            <p:spPr>
              <a:blipFill>
                <a:blip r:embed="rId2"/>
                <a:stretch>
                  <a:fillRect l="-81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B5B8F2B3-2A93-41AB-83DF-D02FB7ED4497}"/>
              </a:ext>
            </a:extLst>
          </p:cNvPr>
          <p:cNvSpPr>
            <a:spLocks noGrp="1"/>
          </p:cNvSpPr>
          <p:nvPr>
            <p:ph type="sldNum" sz="quarter" idx="12"/>
          </p:nvPr>
        </p:nvSpPr>
        <p:spPr/>
        <p:txBody>
          <a:bodyPr/>
          <a:lstStyle/>
          <a:p>
            <a:fld id="{69E57DC2-970A-4B3E-BB1C-7A09969E49DF}" type="slidenum">
              <a:rPr lang="en-US" smtClean="0"/>
              <a:t>46</a:t>
            </a:fld>
            <a:endParaRPr lang="en-US" dirty="0"/>
          </a:p>
        </p:txBody>
      </p:sp>
    </p:spTree>
    <p:extLst>
      <p:ext uri="{BB962C8B-B14F-4D97-AF65-F5344CB8AC3E}">
        <p14:creationId xmlns:p14="http://schemas.microsoft.com/office/powerpoint/2010/main" val="3091871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CD7E9B-4E0F-4577-9423-7CCCB2934038}"/>
              </a:ext>
            </a:extLst>
          </p:cNvPr>
          <p:cNvSpPr>
            <a:spLocks noGrp="1"/>
          </p:cNvSpPr>
          <p:nvPr>
            <p:ph type="title"/>
          </p:nvPr>
        </p:nvSpPr>
        <p:spPr/>
        <p:txBody>
          <a:bodyPr/>
          <a:lstStyle/>
          <a:p>
            <a:r>
              <a:rPr lang="en-US" altLang="zh-TW" dirty="0"/>
              <a:t>Future Work</a:t>
            </a:r>
            <a:endParaRPr lang="zh-TW" altLang="en-US" dirty="0"/>
          </a:p>
        </p:txBody>
      </p:sp>
      <p:sp>
        <p:nvSpPr>
          <p:cNvPr id="3" name="內容版面配置區 2">
            <a:extLst>
              <a:ext uri="{FF2B5EF4-FFF2-40B4-BE49-F238E27FC236}">
                <a16:creationId xmlns:a16="http://schemas.microsoft.com/office/drawing/2014/main" id="{AF4F6E4A-0807-4474-A452-ADF6DF938506}"/>
              </a:ext>
            </a:extLst>
          </p:cNvPr>
          <p:cNvSpPr>
            <a:spLocks noGrp="1"/>
          </p:cNvSpPr>
          <p:nvPr>
            <p:ph idx="1"/>
          </p:nvPr>
        </p:nvSpPr>
        <p:spPr>
          <a:xfrm>
            <a:off x="850899" y="1959365"/>
            <a:ext cx="10938329" cy="3867404"/>
          </a:xfrm>
        </p:spPr>
        <p:txBody>
          <a:bodyPr>
            <a:normAutofit fontScale="92500" lnSpcReduction="10000"/>
          </a:bodyPr>
          <a:lstStyle/>
          <a:p>
            <a:r>
              <a:rPr lang="en-US" altLang="zh-TW" b="1" dirty="0"/>
              <a:t>Incorporate realistic voting mechanisms</a:t>
            </a:r>
          </a:p>
          <a:p>
            <a:pPr marL="0" indent="0">
              <a:buNone/>
            </a:pPr>
            <a:r>
              <a:rPr lang="en-US" altLang="zh-TW" dirty="0"/>
              <a:t>    Integrate more practical consensus voting procedures to reflect actual blockchain operations.</a:t>
            </a:r>
          </a:p>
          <a:p>
            <a:endParaRPr lang="en-US" altLang="zh-TW" dirty="0"/>
          </a:p>
          <a:p>
            <a:r>
              <a:rPr lang="en-US" altLang="zh-TW" b="1" dirty="0"/>
              <a:t>Dynamic batch policy optimization</a:t>
            </a:r>
          </a:p>
          <a:p>
            <a:pPr marL="0" indent="0">
              <a:buNone/>
            </a:pPr>
            <a:r>
              <a:rPr lang="en-US" altLang="zh-TW" dirty="0"/>
              <a:t>    Adapt the batch size based on the real-time state of the customer and block queues.</a:t>
            </a:r>
          </a:p>
          <a:p>
            <a:endParaRPr lang="en-US" altLang="zh-TW" dirty="0"/>
          </a:p>
          <a:p>
            <a:r>
              <a:rPr lang="en-US" altLang="zh-TW" b="1" dirty="0"/>
              <a:t>Enhanced impatience modeling</a:t>
            </a:r>
          </a:p>
          <a:p>
            <a:pPr marL="0" indent="0">
              <a:buNone/>
            </a:pPr>
            <a:r>
              <a:rPr lang="en-US" altLang="zh-TW" dirty="0"/>
              <a:t>    Extend impatience behavior to account for total time until departure, including both waiting and consensus delays.</a:t>
            </a:r>
            <a:endParaRPr lang="zh-TW" altLang="en-US" dirty="0"/>
          </a:p>
        </p:txBody>
      </p:sp>
      <p:sp>
        <p:nvSpPr>
          <p:cNvPr id="4" name="投影片編號版面配置區 3">
            <a:extLst>
              <a:ext uri="{FF2B5EF4-FFF2-40B4-BE49-F238E27FC236}">
                <a16:creationId xmlns:a16="http://schemas.microsoft.com/office/drawing/2014/main" id="{D6173B97-FDFD-4F22-ACB6-862D1DFE5194}"/>
              </a:ext>
            </a:extLst>
          </p:cNvPr>
          <p:cNvSpPr>
            <a:spLocks noGrp="1"/>
          </p:cNvSpPr>
          <p:nvPr>
            <p:ph type="sldNum" sz="quarter" idx="12"/>
          </p:nvPr>
        </p:nvSpPr>
        <p:spPr/>
        <p:txBody>
          <a:bodyPr/>
          <a:lstStyle/>
          <a:p>
            <a:fld id="{69E57DC2-970A-4B3E-BB1C-7A09969E49DF}" type="slidenum">
              <a:rPr lang="en-US" smtClean="0"/>
              <a:t>47</a:t>
            </a:fld>
            <a:endParaRPr lang="en-US" dirty="0"/>
          </a:p>
        </p:txBody>
      </p:sp>
    </p:spTree>
    <p:extLst>
      <p:ext uri="{BB962C8B-B14F-4D97-AF65-F5344CB8AC3E}">
        <p14:creationId xmlns:p14="http://schemas.microsoft.com/office/powerpoint/2010/main" val="3926772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B31E3521-B0DC-4B8C-B1A8-6E569993FF57}"/>
              </a:ext>
            </a:extLst>
          </p:cNvPr>
          <p:cNvSpPr>
            <a:spLocks noGrp="1"/>
          </p:cNvSpPr>
          <p:nvPr>
            <p:ph type="ctrTitle"/>
          </p:nvPr>
        </p:nvSpPr>
        <p:spPr>
          <a:xfrm>
            <a:off x="1600200" y="2606040"/>
            <a:ext cx="8991600" cy="1645920"/>
          </a:xfrm>
        </p:spPr>
        <p:txBody>
          <a:bodyPr/>
          <a:lstStyle/>
          <a:p>
            <a:r>
              <a:rPr lang="en-US" altLang="zh-TW" dirty="0"/>
              <a:t>Thank you for listening</a:t>
            </a:r>
            <a:endParaRPr lang="zh-TW" altLang="en-US" dirty="0"/>
          </a:p>
        </p:txBody>
      </p:sp>
    </p:spTree>
    <p:extLst>
      <p:ext uri="{BB962C8B-B14F-4D97-AF65-F5344CB8AC3E}">
        <p14:creationId xmlns:p14="http://schemas.microsoft.com/office/powerpoint/2010/main" val="2931838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03C7C3-4D73-4F94-8192-6B5587375E96}"/>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FA29EB69-540F-4E3B-A7E7-FC13BE290E87}"/>
              </a:ext>
            </a:extLst>
          </p:cNvPr>
          <p:cNvSpPr>
            <a:spLocks noGrp="1"/>
          </p:cNvSpPr>
          <p:nvPr>
            <p:ph idx="1"/>
          </p:nvPr>
        </p:nvSpPr>
        <p:spPr/>
        <p:txBody>
          <a:bodyPr anchor="ctr"/>
          <a:lstStyle/>
          <a:p>
            <a:pPr>
              <a:spcBef>
                <a:spcPts val="1200"/>
              </a:spcBef>
              <a:spcAft>
                <a:spcPts val="1200"/>
              </a:spcAft>
            </a:pPr>
            <a:r>
              <a:rPr lang="en-US" altLang="zh-TW" dirty="0"/>
              <a:t>In [2], apply M/M/n/L queues </a:t>
            </a:r>
            <a:r>
              <a:rPr lang="en-US" altLang="zh-TW" dirty="0">
                <a:effectLst/>
                <a:latin typeface="Times New Roman" panose="02020603050405020304" pitchFamily="18" charset="0"/>
                <a:ea typeface="新細明體" panose="02020500000000000000" pitchFamily="18" charset="-120"/>
              </a:rPr>
              <a:t>modeling transaction processing and block generation in Bitcoin </a:t>
            </a:r>
          </a:p>
          <a:p>
            <a:pPr lvl="1">
              <a:spcBef>
                <a:spcPts val="1200"/>
              </a:spcBef>
              <a:spcAft>
                <a:spcPts val="1200"/>
              </a:spcAft>
            </a:pPr>
            <a:r>
              <a:rPr lang="en-US" altLang="zh-TW" dirty="0">
                <a:ea typeface="新細明體" panose="02020500000000000000" pitchFamily="18" charset="-120"/>
              </a:rPr>
              <a:t>Queue length / </a:t>
            </a:r>
            <a:r>
              <a:rPr lang="en-US" altLang="zh-TW" dirty="0">
                <a:solidFill>
                  <a:srgbClr val="FF0000"/>
                </a:solidFill>
                <a:ea typeface="新細明體" panose="02020500000000000000" pitchFamily="18" charset="-120"/>
              </a:rPr>
              <a:t>block generation rate</a:t>
            </a:r>
            <a:endParaRPr lang="en-US" altLang="zh-TW" dirty="0">
              <a:solidFill>
                <a:srgbClr val="FF0000"/>
              </a:solidFill>
            </a:endParaRPr>
          </a:p>
          <a:p>
            <a:pPr>
              <a:spcBef>
                <a:spcPts val="1200"/>
              </a:spcBef>
              <a:spcAft>
                <a:spcPts val="1200"/>
              </a:spcAft>
            </a:pPr>
            <a:r>
              <a:rPr lang="en-US" altLang="zh-TW" dirty="0"/>
              <a:t>In [7], Blockchain queuing model with </a:t>
            </a:r>
            <a:r>
              <a:rPr lang="en-US" altLang="zh-TW" dirty="0">
                <a:solidFill>
                  <a:srgbClr val="FF0000"/>
                </a:solidFill>
              </a:rPr>
              <a:t>non-preemptive limited-priority </a:t>
            </a:r>
            <a:r>
              <a:rPr lang="en-US" altLang="zh-TW" dirty="0"/>
              <a:t>is proposed. </a:t>
            </a:r>
          </a:p>
          <a:p>
            <a:pPr>
              <a:spcBef>
                <a:spcPts val="1200"/>
              </a:spcBef>
              <a:spcAft>
                <a:spcPts val="1200"/>
              </a:spcAft>
            </a:pPr>
            <a:r>
              <a:rPr lang="en-US" altLang="zh-TW" dirty="0"/>
              <a:t>In [10], Queueing model for </a:t>
            </a:r>
            <a:r>
              <a:rPr lang="en-US" altLang="zh-TW" dirty="0">
                <a:solidFill>
                  <a:srgbClr val="FF0000"/>
                </a:solidFill>
              </a:rPr>
              <a:t>cross-chain transaction flows</a:t>
            </a:r>
            <a:r>
              <a:rPr lang="zh-TW" altLang="en-US" dirty="0">
                <a:solidFill>
                  <a:srgbClr val="FF0000"/>
                </a:solidFill>
              </a:rPr>
              <a:t> </a:t>
            </a:r>
            <a:r>
              <a:rPr lang="en-US" altLang="zh-TW" dirty="0"/>
              <a:t>is presented.</a:t>
            </a:r>
            <a:endParaRPr lang="zh-TW" altLang="en-US" dirty="0"/>
          </a:p>
        </p:txBody>
      </p:sp>
      <p:sp>
        <p:nvSpPr>
          <p:cNvPr id="4" name="投影片編號版面配置區 3">
            <a:extLst>
              <a:ext uri="{FF2B5EF4-FFF2-40B4-BE49-F238E27FC236}">
                <a16:creationId xmlns:a16="http://schemas.microsoft.com/office/drawing/2014/main" id="{DB1D85AF-0A32-47D0-8F9B-CD7394D479F4}"/>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504306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F173-05C7-4E9E-9CE7-658F5BB18C24}"/>
              </a:ext>
            </a:extLst>
          </p:cNvPr>
          <p:cNvSpPr>
            <a:spLocks noGrp="1"/>
          </p:cNvSpPr>
          <p:nvPr>
            <p:ph type="title"/>
          </p:nvPr>
        </p:nvSpPr>
        <p:spPr/>
        <p:txBody>
          <a:bodyPr/>
          <a:lstStyle/>
          <a:p>
            <a:r>
              <a:rPr lang="en-US" altLang="zh-TW" dirty="0"/>
              <a:t>Motivation</a:t>
            </a:r>
            <a:endParaRPr lang="zh-TW" altLang="en-US" dirty="0"/>
          </a:p>
        </p:txBody>
      </p:sp>
      <p:sp>
        <p:nvSpPr>
          <p:cNvPr id="3" name="內容版面配置區 2">
            <a:extLst>
              <a:ext uri="{FF2B5EF4-FFF2-40B4-BE49-F238E27FC236}">
                <a16:creationId xmlns:a16="http://schemas.microsoft.com/office/drawing/2014/main" id="{AE780AA3-F858-4B70-8164-BFB9D0C416AC}"/>
              </a:ext>
            </a:extLst>
          </p:cNvPr>
          <p:cNvSpPr>
            <a:spLocks noGrp="1"/>
          </p:cNvSpPr>
          <p:nvPr>
            <p:ph idx="1"/>
          </p:nvPr>
        </p:nvSpPr>
        <p:spPr>
          <a:xfrm>
            <a:off x="850900" y="1663700"/>
            <a:ext cx="10490200" cy="4814805"/>
          </a:xfrm>
        </p:spPr>
        <p:txBody>
          <a:bodyPr>
            <a:normAutofit fontScale="92500" lnSpcReduction="10000"/>
          </a:bodyPr>
          <a:lstStyle/>
          <a:p>
            <a:pPr>
              <a:spcBef>
                <a:spcPts val="1200"/>
              </a:spcBef>
              <a:spcAft>
                <a:spcPts val="1200"/>
              </a:spcAft>
            </a:pPr>
            <a:r>
              <a:rPr lang="en-US" altLang="zh-TW" dirty="0"/>
              <a:t>Two sequential queues: </a:t>
            </a:r>
            <a:r>
              <a:rPr lang="en-US" altLang="zh-TW" b="1" dirty="0"/>
              <a:t>customer queue</a:t>
            </a:r>
            <a:r>
              <a:rPr lang="zh-TW" altLang="en-US" b="1" dirty="0"/>
              <a:t> </a:t>
            </a:r>
            <a:r>
              <a:rPr lang="en-US" altLang="zh-TW" dirty="0"/>
              <a:t>and</a:t>
            </a:r>
            <a:r>
              <a:rPr lang="zh-TW" altLang="en-US" b="1" dirty="0"/>
              <a:t> </a:t>
            </a:r>
            <a:r>
              <a:rPr lang="en-US" altLang="zh-TW" b="1" dirty="0"/>
              <a:t>block queue</a:t>
            </a:r>
          </a:p>
          <a:p>
            <a:pPr lvl="1">
              <a:spcBef>
                <a:spcPts val="1200"/>
              </a:spcBef>
              <a:spcAft>
                <a:spcPts val="1200"/>
              </a:spcAft>
            </a:pPr>
            <a:r>
              <a:rPr lang="en-US" altLang="zh-TW" sz="2400" b="1" dirty="0"/>
              <a:t>Customer queue: </a:t>
            </a:r>
            <a:r>
              <a:rPr lang="en-US" altLang="zh-TW" sz="2400" dirty="0"/>
              <a:t>waiting to be selected for block formation</a:t>
            </a:r>
          </a:p>
          <a:p>
            <a:pPr lvl="1">
              <a:spcBef>
                <a:spcPts val="1200"/>
              </a:spcBef>
              <a:spcAft>
                <a:spcPts val="1200"/>
              </a:spcAft>
            </a:pPr>
            <a:r>
              <a:rPr lang="en-US" altLang="zh-TW" sz="2400" b="1" dirty="0"/>
              <a:t>Block queue: </a:t>
            </a:r>
            <a:r>
              <a:rPr lang="en-US" altLang="zh-TW" sz="2400" dirty="0"/>
              <a:t>undergoing consensus</a:t>
            </a:r>
          </a:p>
          <a:p>
            <a:pPr>
              <a:spcBef>
                <a:spcPts val="1200"/>
              </a:spcBef>
              <a:spcAft>
                <a:spcPts val="1200"/>
              </a:spcAft>
            </a:pPr>
            <a:r>
              <a:rPr lang="en-US" altLang="zh-TW" b="1" dirty="0"/>
              <a:t>ON / OFF</a:t>
            </a:r>
            <a:r>
              <a:rPr lang="en-US" altLang="zh-TW" dirty="0"/>
              <a:t> mechanism</a:t>
            </a:r>
          </a:p>
          <a:p>
            <a:pPr>
              <a:spcBef>
                <a:spcPts val="1200"/>
              </a:spcBef>
              <a:spcAft>
                <a:spcPts val="1200"/>
              </a:spcAft>
            </a:pPr>
            <a:r>
              <a:rPr lang="en-US" altLang="zh-TW" dirty="0"/>
              <a:t>Partial batch service</a:t>
            </a:r>
          </a:p>
          <a:p>
            <a:pPr>
              <a:spcBef>
                <a:spcPts val="1200"/>
              </a:spcBef>
              <a:spcAft>
                <a:spcPts val="1200"/>
              </a:spcAft>
            </a:pPr>
            <a:r>
              <a:rPr lang="en-US" altLang="zh-TW" dirty="0"/>
              <a:t>Capture realistic life</a:t>
            </a:r>
          </a:p>
          <a:p>
            <a:pPr lvl="1">
              <a:spcBef>
                <a:spcPts val="1200"/>
              </a:spcBef>
              <a:spcAft>
                <a:spcPts val="1200"/>
              </a:spcAft>
            </a:pPr>
            <a:r>
              <a:rPr lang="en-US" altLang="zh-TW" sz="2400" dirty="0"/>
              <a:t>Non-preemptive priority</a:t>
            </a:r>
          </a:p>
          <a:p>
            <a:pPr lvl="1">
              <a:spcBef>
                <a:spcPts val="1200"/>
              </a:spcBef>
              <a:spcAft>
                <a:spcPts val="1200"/>
              </a:spcAft>
            </a:pPr>
            <a:r>
              <a:rPr lang="en-US" altLang="zh-TW" sz="2400" dirty="0"/>
              <a:t>Impatience</a:t>
            </a:r>
          </a:p>
        </p:txBody>
      </p:sp>
      <p:sp>
        <p:nvSpPr>
          <p:cNvPr id="4" name="投影片編號版面配置區 3">
            <a:extLst>
              <a:ext uri="{FF2B5EF4-FFF2-40B4-BE49-F238E27FC236}">
                <a16:creationId xmlns:a16="http://schemas.microsoft.com/office/drawing/2014/main" id="{304E3714-A58A-4776-9112-929BC59003F3}"/>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3913887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E843D0-356E-4ADE-A166-FF0CAD8A696E}"/>
              </a:ext>
            </a:extLst>
          </p:cNvPr>
          <p:cNvSpPr>
            <a:spLocks noGrp="1"/>
          </p:cNvSpPr>
          <p:nvPr>
            <p:ph type="title"/>
          </p:nvPr>
        </p:nvSpPr>
        <p:spPr/>
        <p:txBody>
          <a:bodyPr>
            <a:normAutofit/>
          </a:bodyPr>
          <a:lstStyle/>
          <a:p>
            <a:pPr algn="l"/>
            <a:r>
              <a:rPr lang="en-US" altLang="zh-TW" sz="4000" b="1" dirty="0"/>
              <a:t>Outline</a:t>
            </a:r>
            <a:endParaRPr lang="zh-TW" altLang="en-US" sz="4000" b="1" dirty="0"/>
          </a:p>
        </p:txBody>
      </p:sp>
      <p:sp>
        <p:nvSpPr>
          <p:cNvPr id="3" name="內容版面配置區 2">
            <a:extLst>
              <a:ext uri="{FF2B5EF4-FFF2-40B4-BE49-F238E27FC236}">
                <a16:creationId xmlns:a16="http://schemas.microsoft.com/office/drawing/2014/main" id="{75121BD4-30C7-4F3C-AD2C-6553106AF8D9}"/>
              </a:ext>
            </a:extLst>
          </p:cNvPr>
          <p:cNvSpPr>
            <a:spLocks noGrp="1"/>
          </p:cNvSpPr>
          <p:nvPr>
            <p:ph idx="1"/>
          </p:nvPr>
        </p:nvSpPr>
        <p:spPr/>
        <p:txBody>
          <a:bodyPr anchor="ctr">
            <a:normAutofit/>
          </a:bodyPr>
          <a:lstStyle/>
          <a:p>
            <a:r>
              <a:rPr lang="en-US" altLang="zh-TW" sz="2800" dirty="0">
                <a:solidFill>
                  <a:schemeClr val="bg1">
                    <a:lumMod val="65000"/>
                  </a:schemeClr>
                </a:solidFill>
              </a:rPr>
              <a:t>Motivation</a:t>
            </a:r>
          </a:p>
          <a:p>
            <a:r>
              <a:rPr lang="en-US" altLang="zh-TW" sz="2800" dirty="0">
                <a:latin typeface="Times New Roman" panose="02020603050405020304" pitchFamily="18" charset="0"/>
                <a:cs typeface="Times New Roman" panose="02020603050405020304" pitchFamily="18" charset="0"/>
              </a:rPr>
              <a:t>System Model</a:t>
            </a:r>
          </a:p>
          <a:p>
            <a:r>
              <a:rPr lang="en-US" altLang="zh-TW" sz="2800" dirty="0">
                <a:solidFill>
                  <a:schemeClr val="bg1">
                    <a:lumMod val="65000"/>
                  </a:schemeClr>
                </a:solidFill>
              </a:rPr>
              <a:t>Analytical Model</a:t>
            </a:r>
          </a:p>
          <a:p>
            <a:r>
              <a:rPr lang="en-US" altLang="zh-TW" sz="2800" dirty="0">
                <a:solidFill>
                  <a:schemeClr val="bg1">
                    <a:lumMod val="65000"/>
                  </a:schemeClr>
                </a:solidFill>
              </a:rPr>
              <a:t>Numerical Results</a:t>
            </a:r>
          </a:p>
          <a:p>
            <a:r>
              <a:rPr lang="en-US" altLang="zh-TW" sz="2800" dirty="0">
                <a:solidFill>
                  <a:schemeClr val="bg1">
                    <a:lumMod val="65000"/>
                  </a:schemeClr>
                </a:solidFill>
              </a:rPr>
              <a:t>Conclusions and Future Works</a:t>
            </a:r>
            <a:endParaRPr lang="zh-TW" altLang="zh-TW" sz="2800" dirty="0">
              <a:solidFill>
                <a:schemeClr val="bg1">
                  <a:lumMod val="65000"/>
                </a:schemeClr>
              </a:solidFill>
            </a:endParaRPr>
          </a:p>
          <a:p>
            <a:endParaRPr lang="zh-TW" altLang="en-US" sz="2800" dirty="0"/>
          </a:p>
        </p:txBody>
      </p:sp>
      <p:sp>
        <p:nvSpPr>
          <p:cNvPr id="5" name="投影片編號版面配置區 4">
            <a:extLst>
              <a:ext uri="{FF2B5EF4-FFF2-40B4-BE49-F238E27FC236}">
                <a16:creationId xmlns:a16="http://schemas.microsoft.com/office/drawing/2014/main" id="{121747F0-CA9D-42D0-80A7-BAA33AA29E7A}"/>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1701097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p:txBody>
          <a:bodyPr/>
          <a:lstStyle/>
          <a:p>
            <a:r>
              <a:rPr lang="en-US" altLang="zh-TW" dirty="0"/>
              <a:t>System Model</a:t>
            </a:r>
            <a:endParaRPr lang="zh-TW" altLang="en-US" dirty="0"/>
          </a:p>
        </p:txBody>
      </p:sp>
      <mc:AlternateContent xmlns:mc="http://schemas.openxmlformats.org/markup-compatibility/2006" xmlns:a14="http://schemas.microsoft.com/office/drawing/2010/main">
        <mc:Choice Requires="a14">
          <p:sp>
            <p:nvSpPr>
              <p:cNvPr id="11" name="內容版面配置區 10">
                <a:extLst>
                  <a:ext uri="{FF2B5EF4-FFF2-40B4-BE49-F238E27FC236}">
                    <a16:creationId xmlns:a16="http://schemas.microsoft.com/office/drawing/2014/main" id="{AB3647AA-60C9-48EB-AF10-EA9A9A2AAE72}"/>
                  </a:ext>
                </a:extLst>
              </p:cNvPr>
              <p:cNvSpPr>
                <a:spLocks noGrp="1"/>
              </p:cNvSpPr>
              <p:nvPr>
                <p:ph idx="1"/>
              </p:nvPr>
            </p:nvSpPr>
            <p:spPr/>
            <p:txBody>
              <a:bodyPr anchor="t"/>
              <a:lstStyle/>
              <a:p>
                <a:r>
                  <a:rPr lang="en-US" altLang="zh-TW" dirty="0"/>
                  <a:t>Two sequential queue with finite capacity</a:t>
                </a:r>
              </a:p>
              <a:p>
                <a:r>
                  <a:rPr lang="en-US" altLang="zh-TW" dirty="0"/>
                  <a:t>Total capacity of system: </a:t>
                </a:r>
                <a14:m>
                  <m:oMath xmlns:m="http://schemas.openxmlformats.org/officeDocument/2006/math">
                    <m:r>
                      <a:rPr lang="en-US" altLang="zh-TW" b="0" i="1" smtClean="0">
                        <a:latin typeface="Cambria Math" panose="02040503050406030204" pitchFamily="18" charset="0"/>
                      </a:rPr>
                      <m:t>𝑁</m:t>
                    </m:r>
                  </m:oMath>
                </a14:m>
                <a:endParaRPr lang="en-US" altLang="zh-TW" dirty="0"/>
              </a:p>
              <a:p>
                <a:pPr marL="685800" lvl="1" indent="-457200">
                  <a:buFont typeface="+mj-lt"/>
                  <a:buAutoNum type="arabicPeriod"/>
                </a:pPr>
                <a:r>
                  <a:rPr lang="en-US" altLang="zh-TW" sz="2400" b="1" dirty="0"/>
                  <a:t>Customer queue</a:t>
                </a:r>
                <a:r>
                  <a:rPr lang="en-US" altLang="zh-TW" sz="2400" dirty="0"/>
                  <a:t>: </a:t>
                </a:r>
                <a14:m>
                  <m:oMath xmlns:m="http://schemas.openxmlformats.org/officeDocument/2006/math">
                    <m:r>
                      <a:rPr lang="en-US" altLang="zh-TW" sz="2400" b="0" i="1" smtClean="0">
                        <a:latin typeface="Cambria Math" panose="02040503050406030204" pitchFamily="18" charset="0"/>
                      </a:rPr>
                      <m:t>𝑁</m:t>
                    </m:r>
                  </m:oMath>
                </a14:m>
                <a:r>
                  <a:rPr lang="en-US" altLang="zh-TW" sz="2400" b="1" dirty="0"/>
                  <a:t> </a:t>
                </a:r>
                <a:r>
                  <a:rPr lang="en-US" altLang="zh-TW" sz="2400" dirty="0"/>
                  <a:t>or </a:t>
                </a:r>
                <a14:m>
                  <m:oMath xmlns:m="http://schemas.openxmlformats.org/officeDocument/2006/math">
                    <m:r>
                      <a:rPr lang="en-US" altLang="zh-TW" sz="2400" b="0" i="1" smtClean="0">
                        <a:latin typeface="Cambria Math" panose="02040503050406030204" pitchFamily="18" charset="0"/>
                      </a:rPr>
                      <m:t>𝑁</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𝑏</m:t>
                    </m:r>
                  </m:oMath>
                </a14:m>
                <a:endParaRPr lang="en-US" altLang="zh-TW" sz="2400" b="1" dirty="0"/>
              </a:p>
              <a:p>
                <a:pPr marL="685800" lvl="1" indent="-457200">
                  <a:buFont typeface="+mj-lt"/>
                  <a:buAutoNum type="arabicPeriod"/>
                </a:pPr>
                <a:r>
                  <a:rPr lang="en-US" altLang="zh-TW" sz="2400" b="1" dirty="0"/>
                  <a:t>Block queue: </a:t>
                </a:r>
                <a14:m>
                  <m:oMath xmlns:m="http://schemas.openxmlformats.org/officeDocument/2006/math">
                    <m:r>
                      <a:rPr lang="en-US" altLang="zh-TW" sz="2400" b="0" i="1" smtClean="0">
                        <a:latin typeface="Cambria Math" panose="02040503050406030204" pitchFamily="18" charset="0"/>
                      </a:rPr>
                      <m:t>𝑏</m:t>
                    </m:r>
                  </m:oMath>
                </a14:m>
                <a:endParaRPr lang="en-US" altLang="zh-TW" sz="2800" dirty="0"/>
              </a:p>
              <a:p>
                <a:r>
                  <a:rPr lang="en-US" altLang="zh-TW" dirty="0"/>
                  <a:t>HP customers have non-preemptive priority over LP customers</a:t>
                </a:r>
              </a:p>
              <a:p>
                <a:endParaRPr lang="zh-TW" altLang="en-US" dirty="0"/>
              </a:p>
            </p:txBody>
          </p:sp>
        </mc:Choice>
        <mc:Fallback xmlns="">
          <p:sp>
            <p:nvSpPr>
              <p:cNvPr id="11" name="內容版面配置區 10">
                <a:extLst>
                  <a:ext uri="{FF2B5EF4-FFF2-40B4-BE49-F238E27FC236}">
                    <a16:creationId xmlns:a16="http://schemas.microsoft.com/office/drawing/2014/main" id="{AB3647AA-60C9-48EB-AF10-EA9A9A2AAE72}"/>
                  </a:ext>
                </a:extLst>
              </p:cNvPr>
              <p:cNvSpPr>
                <a:spLocks noGrp="1" noRot="1" noChangeAspect="1" noMove="1" noResize="1" noEditPoints="1" noAdjustHandles="1" noChangeArrowheads="1" noChangeShapeType="1" noTextEdit="1"/>
              </p:cNvSpPr>
              <p:nvPr>
                <p:ph idx="1"/>
              </p:nvPr>
            </p:nvSpPr>
            <p:spPr>
              <a:blipFill>
                <a:blip r:embed="rId3"/>
                <a:stretch>
                  <a:fillRect l="-814" t="-126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661825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844C0C-FB90-477D-963C-5152E05F424F}"/>
              </a:ext>
            </a:extLst>
          </p:cNvPr>
          <p:cNvSpPr>
            <a:spLocks noGrp="1"/>
          </p:cNvSpPr>
          <p:nvPr>
            <p:ph type="title"/>
          </p:nvPr>
        </p:nvSpPr>
        <p:spPr/>
        <p:txBody>
          <a:bodyPr/>
          <a:lstStyle/>
          <a:p>
            <a:r>
              <a:rPr lang="en-US" altLang="zh-TW" dirty="0"/>
              <a:t>System Model</a:t>
            </a:r>
            <a:endParaRPr lang="zh-TW" altLang="en-US" dirty="0"/>
          </a:p>
        </p:txBody>
      </p:sp>
      <p:sp>
        <p:nvSpPr>
          <p:cNvPr id="4" name="投影片編號版面配置區 3">
            <a:extLst>
              <a:ext uri="{FF2B5EF4-FFF2-40B4-BE49-F238E27FC236}">
                <a16:creationId xmlns:a16="http://schemas.microsoft.com/office/drawing/2014/main" id="{95050E97-45E4-470E-8911-16F8B3D7F0C2}"/>
              </a:ext>
            </a:extLst>
          </p:cNvPr>
          <p:cNvSpPr>
            <a:spLocks noGrp="1"/>
          </p:cNvSpPr>
          <p:nvPr>
            <p:ph type="sldNum" sz="quarter" idx="12"/>
          </p:nvPr>
        </p:nvSpPr>
        <p:spPr/>
        <p:txBody>
          <a:bodyPr/>
          <a:lstStyle/>
          <a:p>
            <a:fld id="{69E57DC2-970A-4B3E-BB1C-7A09969E49DF}" type="slidenum">
              <a:rPr lang="en-US" smtClean="0"/>
              <a:t>9</a:t>
            </a:fld>
            <a:endParaRPr lang="en-US" dirty="0"/>
          </a:p>
        </p:txBody>
      </p:sp>
      <p:sp>
        <p:nvSpPr>
          <p:cNvPr id="5" name="投影片編號版面配置區 3">
            <a:extLst>
              <a:ext uri="{FF2B5EF4-FFF2-40B4-BE49-F238E27FC236}">
                <a16:creationId xmlns:a16="http://schemas.microsoft.com/office/drawing/2014/main" id="{F22FAC9C-38CF-4058-AE68-944C619C5AAB}"/>
              </a:ext>
            </a:extLst>
          </p:cNvPr>
          <p:cNvSpPr txBox="1">
            <a:spLocks/>
          </p:cNvSpPr>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defPPr>
              <a:defRPr lang="en-US"/>
            </a:defPPr>
            <a:lvl1pPr marL="0" algn="ctr" defTabSz="457200" rtl="0" eaLnBrk="1" latinLnBrk="0" hangingPunct="1">
              <a:defRPr sz="1100" kern="1200" spc="0"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9E57DC2-970A-4B3E-BB1C-7A09969E49DF}" type="slidenum">
              <a:rPr lang="en-US" smtClean="0"/>
              <a:pPr/>
              <a:t>9</a:t>
            </a:fld>
            <a:endParaRPr lang="en-US" dirty="0"/>
          </a:p>
        </p:txBody>
      </p:sp>
      <p:grpSp>
        <p:nvGrpSpPr>
          <p:cNvPr id="25" name="群組 24">
            <a:extLst>
              <a:ext uri="{FF2B5EF4-FFF2-40B4-BE49-F238E27FC236}">
                <a16:creationId xmlns:a16="http://schemas.microsoft.com/office/drawing/2014/main" id="{CC0DBB3E-7D6C-4C30-BB4C-6DAD7ACFF723}"/>
              </a:ext>
            </a:extLst>
          </p:cNvPr>
          <p:cNvGrpSpPr/>
          <p:nvPr/>
        </p:nvGrpSpPr>
        <p:grpSpPr>
          <a:xfrm>
            <a:off x="934005" y="2175642"/>
            <a:ext cx="9773294" cy="3324128"/>
            <a:chOff x="2042183" y="3162353"/>
            <a:chExt cx="9842843" cy="3508105"/>
          </a:xfrm>
        </p:grpSpPr>
        <p:pic>
          <p:nvPicPr>
            <p:cNvPr id="26" name="圖片 25">
              <a:extLst>
                <a:ext uri="{FF2B5EF4-FFF2-40B4-BE49-F238E27FC236}">
                  <a16:creationId xmlns:a16="http://schemas.microsoft.com/office/drawing/2014/main" id="{071D6BEA-402A-4234-B360-909CF32AC938}"/>
                </a:ext>
              </a:extLst>
            </p:cNvPr>
            <p:cNvPicPr>
              <a:picLocks noChangeAspect="1"/>
            </p:cNvPicPr>
            <p:nvPr/>
          </p:nvPicPr>
          <p:blipFill>
            <a:blip r:embed="rId3"/>
            <a:srcRect/>
            <a:stretch/>
          </p:blipFill>
          <p:spPr>
            <a:xfrm>
              <a:off x="3186804" y="3461772"/>
              <a:ext cx="8698222" cy="2172571"/>
            </a:xfrm>
            <a:prstGeom prst="rect">
              <a:avLst/>
            </a:prstGeom>
          </p:spPr>
        </p:pic>
        <p:sp>
          <p:nvSpPr>
            <p:cNvPr id="27" name="左中括弧 26">
              <a:extLst>
                <a:ext uri="{FF2B5EF4-FFF2-40B4-BE49-F238E27FC236}">
                  <a16:creationId xmlns:a16="http://schemas.microsoft.com/office/drawing/2014/main" id="{189CF6CC-DE68-45EE-94E3-BAF1F1C5AB38}"/>
                </a:ext>
              </a:extLst>
            </p:cNvPr>
            <p:cNvSpPr/>
            <p:nvPr/>
          </p:nvSpPr>
          <p:spPr>
            <a:xfrm rot="5400000">
              <a:off x="7454384" y="1218347"/>
              <a:ext cx="229337" cy="4996183"/>
            </a:xfrm>
            <a:prstGeom prst="leftBracket">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E5767BE-7713-4110-BCD9-78347F1EF75F}"/>
                    </a:ext>
                  </a:extLst>
                </p:cNvPr>
                <p:cNvSpPr txBox="1"/>
                <p:nvPr/>
              </p:nvSpPr>
              <p:spPr>
                <a:xfrm>
                  <a:off x="6395542" y="3162353"/>
                  <a:ext cx="2280745" cy="369332"/>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Total capacity = </a:t>
                  </a:r>
                  <a14:m>
                    <m:oMath xmlns:m="http://schemas.openxmlformats.org/officeDocument/2006/math">
                      <m:r>
                        <a:rPr lang="en-US" altLang="zh-TW" b="0" i="1" smtClean="0">
                          <a:latin typeface="Cambria Math" panose="02040503050406030204" pitchFamily="18" charset="0"/>
                        </a:rPr>
                        <m:t>𝑁</m:t>
                      </m:r>
                    </m:oMath>
                  </a14:m>
                  <a:endParaRPr lang="zh-TW" altLang="en-US" dirty="0">
                    <a:latin typeface="Times New Roman" panose="02020603050405020304" pitchFamily="18" charset="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AE5767BE-7713-4110-BCD9-78347F1EF75F}"/>
                    </a:ext>
                  </a:extLst>
                </p:cNvPr>
                <p:cNvSpPr txBox="1">
                  <a:spLocks noRot="1" noChangeAspect="1" noMove="1" noResize="1" noEditPoints="1" noAdjustHandles="1" noChangeArrowheads="1" noChangeShapeType="1" noTextEdit="1"/>
                </p:cNvSpPr>
                <p:nvPr/>
              </p:nvSpPr>
              <p:spPr>
                <a:xfrm>
                  <a:off x="6395542" y="3162353"/>
                  <a:ext cx="2280745" cy="369332"/>
                </a:xfrm>
                <a:prstGeom prst="rect">
                  <a:avLst/>
                </a:prstGeom>
                <a:blipFill>
                  <a:blip r:embed="rId4"/>
                  <a:stretch>
                    <a:fillRect t="-10526" b="-333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左中括弧 28">
                  <a:extLst>
                    <a:ext uri="{FF2B5EF4-FFF2-40B4-BE49-F238E27FC236}">
                      <a16:creationId xmlns:a16="http://schemas.microsoft.com/office/drawing/2014/main" id="{27B9A4CA-E2E2-46FE-B504-35D1A7F6C589}"/>
                    </a:ext>
                  </a:extLst>
                </p:cNvPr>
                <p:cNvSpPr/>
                <p:nvPr/>
              </p:nvSpPr>
              <p:spPr>
                <a:xfrm rot="16200000">
                  <a:off x="5817909" y="4961982"/>
                  <a:ext cx="224830" cy="1718725"/>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oMath>
                    </m:oMathPara>
                  </a14:m>
                  <a:endParaRPr lang="en-US" altLang="zh-TW" b="0" dirty="0"/>
                </a:p>
              </p:txBody>
            </p:sp>
          </mc:Choice>
          <mc:Fallback xmlns="">
            <p:sp>
              <p:nvSpPr>
                <p:cNvPr id="29" name="左中括弧 28">
                  <a:extLst>
                    <a:ext uri="{FF2B5EF4-FFF2-40B4-BE49-F238E27FC236}">
                      <a16:creationId xmlns:a16="http://schemas.microsoft.com/office/drawing/2014/main" id="{27B9A4CA-E2E2-46FE-B504-35D1A7F6C589}"/>
                    </a:ext>
                  </a:extLst>
                </p:cNvPr>
                <p:cNvSpPr>
                  <a:spLocks noRot="1" noChangeAspect="1" noMove="1" noResize="1" noEditPoints="1" noAdjustHandles="1" noChangeArrowheads="1" noChangeShapeType="1" noTextEdit="1"/>
                </p:cNvSpPr>
                <p:nvPr/>
              </p:nvSpPr>
              <p:spPr>
                <a:xfrm rot="16200000">
                  <a:off x="5817909" y="4961982"/>
                  <a:ext cx="224830" cy="1718725"/>
                </a:xfrm>
                <a:prstGeom prst="leftBracket">
                  <a:avLst/>
                </a:prstGeom>
                <a:blipFill>
                  <a:blip r:embed="rId5"/>
                  <a:stretch>
                    <a:fillRect/>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F2A93E56-3264-463E-930E-88C2A064A043}"/>
                </a:ext>
              </a:extLst>
            </p:cNvPr>
            <p:cNvSpPr txBox="1"/>
            <p:nvPr/>
          </p:nvSpPr>
          <p:spPr>
            <a:xfrm>
              <a:off x="2042183" y="5598316"/>
              <a:ext cx="2529380" cy="389773"/>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左中括弧 30">
                  <a:extLst>
                    <a:ext uri="{FF2B5EF4-FFF2-40B4-BE49-F238E27FC236}">
                      <a16:creationId xmlns:a16="http://schemas.microsoft.com/office/drawing/2014/main" id="{450A87C1-7B81-48AF-AA1E-2D4D4F9E6DAD}"/>
                    </a:ext>
                  </a:extLst>
                </p:cNvPr>
                <p:cNvSpPr/>
                <p:nvPr/>
              </p:nvSpPr>
              <p:spPr>
                <a:xfrm rot="16200000">
                  <a:off x="5839109" y="5623155"/>
                  <a:ext cx="182431" cy="1718724"/>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𝑁</m:t>
                        </m:r>
                        <m:r>
                          <a:rPr lang="en-US" altLang="zh-TW" b="0" i="1" smtClean="0">
                            <a:latin typeface="Cambria Math" panose="02040503050406030204" pitchFamily="18" charset="0"/>
                          </a:rPr>
                          <m:t>−</m:t>
                        </m:r>
                        <m:r>
                          <a:rPr lang="en-US" altLang="zh-TW" b="0" i="1" smtClean="0">
                            <a:latin typeface="Cambria Math" panose="02040503050406030204" pitchFamily="18" charset="0"/>
                          </a:rPr>
                          <m:t>𝑏</m:t>
                        </m:r>
                      </m:oMath>
                    </m:oMathPara>
                  </a14:m>
                  <a:endParaRPr lang="en-US" altLang="zh-TW" b="0" dirty="0"/>
                </a:p>
              </p:txBody>
            </p:sp>
          </mc:Choice>
          <mc:Fallback xmlns="">
            <p:sp>
              <p:nvSpPr>
                <p:cNvPr id="31" name="左中括弧 30">
                  <a:extLst>
                    <a:ext uri="{FF2B5EF4-FFF2-40B4-BE49-F238E27FC236}">
                      <a16:creationId xmlns:a16="http://schemas.microsoft.com/office/drawing/2014/main" id="{450A87C1-7B81-48AF-AA1E-2D4D4F9E6DAD}"/>
                    </a:ext>
                  </a:extLst>
                </p:cNvPr>
                <p:cNvSpPr>
                  <a:spLocks noRot="1" noChangeAspect="1" noMove="1" noResize="1" noEditPoints="1" noAdjustHandles="1" noChangeArrowheads="1" noChangeShapeType="1" noTextEdit="1"/>
                </p:cNvSpPr>
                <p:nvPr/>
              </p:nvSpPr>
              <p:spPr>
                <a:xfrm rot="16200000">
                  <a:off x="5839109" y="5623155"/>
                  <a:ext cx="182431" cy="1718724"/>
                </a:xfrm>
                <a:prstGeom prst="leftBracket">
                  <a:avLst/>
                </a:prstGeom>
                <a:blipFill>
                  <a:blip r:embed="rId6"/>
                  <a:stretch>
                    <a:fillRect t="-12903"/>
                  </a:stretch>
                </a:blipFill>
              </p:spPr>
              <p:txBody>
                <a:bodyPr/>
                <a:lstStyle/>
                <a:p>
                  <a:r>
                    <a:rPr lang="zh-TW" altLang="en-US">
                      <a:noFill/>
                    </a:rPr>
                    <a:t> </a:t>
                  </a:r>
                </a:p>
              </p:txBody>
            </p:sp>
          </mc:Fallback>
        </mc:AlternateContent>
        <p:sp>
          <p:nvSpPr>
            <p:cNvPr id="32" name="文字方塊 31">
              <a:extLst>
                <a:ext uri="{FF2B5EF4-FFF2-40B4-BE49-F238E27FC236}">
                  <a16:creationId xmlns:a16="http://schemas.microsoft.com/office/drawing/2014/main" id="{19609A3B-2A93-4B68-B0A6-17F06AB9EC8F}"/>
                </a:ext>
              </a:extLst>
            </p:cNvPr>
            <p:cNvSpPr txBox="1"/>
            <p:nvPr/>
          </p:nvSpPr>
          <p:spPr>
            <a:xfrm>
              <a:off x="2042183" y="6280685"/>
              <a:ext cx="2529380" cy="389773"/>
            </a:xfrm>
            <a:prstGeom prst="rect">
              <a:avLst/>
            </a:prstGeom>
            <a:noFill/>
          </p:spPr>
          <p:txBody>
            <a:bodyPr wrap="square" rtlCol="0">
              <a:spAutoFit/>
            </a:bodyPr>
            <a:lstStyle/>
            <a:p>
              <a:pPr algn="ctr"/>
              <a:r>
                <a:rPr lang="en-US" altLang="zh-TW" dirty="0">
                  <a:latin typeface="Times New Roman" panose="02020603050405020304" pitchFamily="18" charset="0"/>
                  <a:cs typeface="Times New Roman" panose="02020603050405020304" pitchFamily="18" charset="0"/>
                </a:rPr>
                <a:t>num in block queue &gt; 0</a:t>
              </a:r>
              <a:endParaRPr lang="zh-TW"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左中括弧 32">
                  <a:extLst>
                    <a:ext uri="{FF2B5EF4-FFF2-40B4-BE49-F238E27FC236}">
                      <a16:creationId xmlns:a16="http://schemas.microsoft.com/office/drawing/2014/main" id="{CED91AA1-CFE6-4D75-9F8C-D13AE4ACAA7F}"/>
                    </a:ext>
                  </a:extLst>
                </p:cNvPr>
                <p:cNvSpPr/>
                <p:nvPr/>
              </p:nvSpPr>
              <p:spPr>
                <a:xfrm rot="16200000">
                  <a:off x="9117106" y="5623694"/>
                  <a:ext cx="181355" cy="1718722"/>
                </a:xfrm>
                <a:prstGeom prst="leftBracket">
                  <a:avLst/>
                </a:prstGeom>
              </p:spPr>
              <p:style>
                <a:lnRef idx="3">
                  <a:schemeClr val="accent2"/>
                </a:lnRef>
                <a:fillRef idx="0">
                  <a:schemeClr val="accent2"/>
                </a:fillRef>
                <a:effectRef idx="2">
                  <a:schemeClr val="accent2"/>
                </a:effectRef>
                <a:fontRef idx="minor">
                  <a:schemeClr val="tx1"/>
                </a:fontRef>
              </p:style>
              <p:txBody>
                <a:bodyPr vert="eaVert" rtlCol="0" anchor="ctr"/>
                <a:lstStyle/>
                <a:p>
                  <a:pPr algn="ct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0~</m:t>
                        </m:r>
                        <m:r>
                          <a:rPr lang="en-US" altLang="zh-TW" b="0" i="1" smtClean="0">
                            <a:latin typeface="Cambria Math" panose="02040503050406030204" pitchFamily="18" charset="0"/>
                          </a:rPr>
                          <m:t>𝑏</m:t>
                        </m:r>
                      </m:oMath>
                    </m:oMathPara>
                  </a14:m>
                  <a:endParaRPr lang="en-US" altLang="zh-TW" b="0" dirty="0"/>
                </a:p>
              </p:txBody>
            </p:sp>
          </mc:Choice>
          <mc:Fallback xmlns="">
            <p:sp>
              <p:nvSpPr>
                <p:cNvPr id="33" name="左中括弧 32">
                  <a:extLst>
                    <a:ext uri="{FF2B5EF4-FFF2-40B4-BE49-F238E27FC236}">
                      <a16:creationId xmlns:a16="http://schemas.microsoft.com/office/drawing/2014/main" id="{CED91AA1-CFE6-4D75-9F8C-D13AE4ACAA7F}"/>
                    </a:ext>
                  </a:extLst>
                </p:cNvPr>
                <p:cNvSpPr>
                  <a:spLocks noRot="1" noChangeAspect="1" noMove="1" noResize="1" noEditPoints="1" noAdjustHandles="1" noChangeArrowheads="1" noChangeShapeType="1" noTextEdit="1"/>
                </p:cNvSpPr>
                <p:nvPr/>
              </p:nvSpPr>
              <p:spPr>
                <a:xfrm rot="16200000">
                  <a:off x="9117106" y="5623694"/>
                  <a:ext cx="181355" cy="1718722"/>
                </a:xfrm>
                <a:prstGeom prst="leftBracket">
                  <a:avLst/>
                </a:prstGeom>
                <a:blipFill>
                  <a:blip r:embed="rId7"/>
                  <a:stretch>
                    <a:fillRect t="-12903"/>
                  </a:stretch>
                </a:blipFill>
              </p:spPr>
              <p:txBody>
                <a:bodyPr/>
                <a:lstStyle/>
                <a:p>
                  <a:r>
                    <a:rPr lang="zh-TW" altLang="en-US">
                      <a:noFill/>
                    </a:rPr>
                    <a:t> </a:t>
                  </a:r>
                </a:p>
              </p:txBody>
            </p:sp>
          </mc:Fallback>
        </mc:AlternateContent>
      </p:grpSp>
    </p:spTree>
    <p:extLst>
      <p:ext uri="{BB962C8B-B14F-4D97-AF65-F5344CB8AC3E}">
        <p14:creationId xmlns:p14="http://schemas.microsoft.com/office/powerpoint/2010/main" val="3553965325"/>
      </p:ext>
    </p:extLst>
  </p:cSld>
  <p:clrMapOvr>
    <a:masterClrMapping/>
  </p:clrMapOvr>
</p:sld>
</file>

<file path=ppt/theme/theme1.xml><?xml version="1.0" encoding="utf-8"?>
<a:theme xmlns:a="http://schemas.openxmlformats.org/drawingml/2006/main" name="包裹">
  <a:themeElements>
    <a:clrScheme name="包裹">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包裹">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包裹">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TM10001115[[fn=包裹]]</Template>
  <TotalTime>676</TotalTime>
  <Words>1751</Words>
  <Application>Microsoft Office PowerPoint</Application>
  <PresentationFormat>寬螢幕</PresentationFormat>
  <Paragraphs>371</Paragraphs>
  <Slides>48</Slides>
  <Notes>16</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48</vt:i4>
      </vt:variant>
    </vt:vector>
  </HeadingPairs>
  <TitlesOfParts>
    <vt:vector size="56" baseType="lpstr">
      <vt:lpstr>標楷體</vt:lpstr>
      <vt:lpstr>Arial</vt:lpstr>
      <vt:lpstr>Calibri</vt:lpstr>
      <vt:lpstr>Cambria Math</vt:lpstr>
      <vt:lpstr>Franklin Gothic Book</vt:lpstr>
      <vt:lpstr>Gill Sans MT</vt:lpstr>
      <vt:lpstr>Times New Roman</vt:lpstr>
      <vt:lpstr>包裹</vt:lpstr>
      <vt:lpstr>運用優先權與無耐性之區塊鏈交易模型研究 A Study on Blockchain Transaction Models with Priority and Impatience</vt:lpstr>
      <vt:lpstr>Outline</vt:lpstr>
      <vt:lpstr>Outline</vt:lpstr>
      <vt:lpstr>Motivation</vt:lpstr>
      <vt:lpstr>Motivation</vt:lpstr>
      <vt:lpstr>Motivation</vt:lpstr>
      <vt:lpstr>Outline</vt:lpstr>
      <vt:lpstr>System Model</vt:lpstr>
      <vt:lpstr>System Model</vt:lpstr>
      <vt:lpstr>System Model – Scenario 1</vt:lpstr>
      <vt:lpstr>System Model – Scenario 2</vt:lpstr>
      <vt:lpstr>System Model – Scenario 3</vt:lpstr>
      <vt:lpstr>System Model – Scenario 4</vt:lpstr>
      <vt:lpstr>Outline</vt:lpstr>
      <vt:lpstr>Analytical Model</vt:lpstr>
      <vt:lpstr>Analytical Model</vt:lpstr>
      <vt:lpstr>Analytical Model</vt:lpstr>
      <vt:lpstr>Analytical Model – State Balance Equations</vt:lpstr>
      <vt:lpstr>Analytical Model</vt:lpstr>
      <vt:lpstr>Analytical Model</vt:lpstr>
      <vt:lpstr>Analytical Model – State Balance Equations</vt:lpstr>
      <vt:lpstr>Analytical Model – Iterative Algorism</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Analytical Model – Performance Measure</vt:lpstr>
      <vt:lpstr>Outline</vt:lpstr>
      <vt:lpstr>Numerical Result</vt:lpstr>
      <vt:lpstr>Numerical Result – scenario 1 vs 3</vt:lpstr>
      <vt:lpstr>Numerical Result – scenario 1 vs 3</vt:lpstr>
      <vt:lpstr>Numerical Result – scenario 1 vs 3</vt:lpstr>
      <vt:lpstr>Numerical Result – scenario 2 vs 4</vt:lpstr>
      <vt:lpstr>Numerical Result – scenario 2 vs 4</vt:lpstr>
      <vt:lpstr>Numerical Result – scenario 2 vs 4</vt:lpstr>
      <vt:lpstr>Numerical Result - b vs. L_b</vt:lpstr>
      <vt:lpstr>Numerical Result - b vs. T_h</vt:lpstr>
      <vt:lpstr>Numerical Result - λ_H vs. W_b / μ_(2_H ) vs. L_b</vt:lpstr>
      <vt:lpstr>Outline</vt:lpstr>
      <vt:lpstr>Conclusion</vt:lpstr>
      <vt:lpstr>Conclusion</vt:lpstr>
      <vt:lpstr>Future Work</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運用優先權與無耐性之區塊鏈交易模型研究 A Study on Blockchain Transaction Models with Priority and Impatience</dc:title>
  <dc:creator>怡翔 蔡</dc:creator>
  <cp:lastModifiedBy>怡翔 蔡</cp:lastModifiedBy>
  <cp:revision>51</cp:revision>
  <dcterms:created xsi:type="dcterms:W3CDTF">2025-06-17T05:44:59Z</dcterms:created>
  <dcterms:modified xsi:type="dcterms:W3CDTF">2025-06-19T08:54:37Z</dcterms:modified>
</cp:coreProperties>
</file>